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9" r:id="rId10"/>
    <p:sldId id="268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15336-F5DE-4FD8-BA48-6CD2CF8A283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39C52-F2F9-4D6B-A9AF-E538DA6F83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9C52-F2F9-4D6B-A9AF-E538DA6F8380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39C52-F2F9-4D6B-A9AF-E538DA6F8380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622C3-FA09-4186-9D9D-F2A5A4F4CFA5}" type="datetimeFigureOut">
              <a:rPr lang="en-US" smtClean="0"/>
              <a:pPr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0262-CE74-4A0F-96E6-05301F3C0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audio4.wav"/><Relationship Id="rId7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audio" Target="../media/audio1.wav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4572000"/>
            <a:ext cx="1828800" cy="175532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3400" y="533400"/>
            <a:ext cx="80772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Brain Injury Promoting </a:t>
            </a:r>
            <a:r>
              <a:rPr lang="en-US" sz="4400" dirty="0" err="1" smtClean="0"/>
              <a:t>Neuroplasticity</a:t>
            </a:r>
            <a:r>
              <a:rPr lang="en-US" sz="4400" dirty="0" smtClean="0"/>
              <a:t> and </a:t>
            </a:r>
            <a:r>
              <a:rPr lang="en-US" sz="4400" dirty="0" err="1" smtClean="0"/>
              <a:t>Neurogenesis</a:t>
            </a:r>
            <a:endParaRPr lang="en-US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19812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Nicole L. </a:t>
            </a:r>
            <a:r>
              <a:rPr lang="en-US" dirty="0" err="1" smtClean="0"/>
              <a:t>Soiseth</a:t>
            </a:r>
            <a:endParaRPr lang="en-US" dirty="0" smtClean="0"/>
          </a:p>
          <a:p>
            <a:pPr algn="ctr"/>
            <a:r>
              <a:rPr lang="en-US" dirty="0" err="1" smtClean="0"/>
              <a:t>Gustavus</a:t>
            </a:r>
            <a:r>
              <a:rPr lang="en-US" dirty="0" smtClean="0"/>
              <a:t> </a:t>
            </a:r>
            <a:r>
              <a:rPr lang="en-US" dirty="0" err="1" smtClean="0"/>
              <a:t>Adolphus</a:t>
            </a:r>
            <a:r>
              <a:rPr lang="en-US" dirty="0" smtClean="0"/>
              <a:t> College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77000" y="46482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Astrocyte</a:t>
            </a:r>
            <a:endParaRPr lang="en-US" sz="3200" dirty="0"/>
          </a:p>
        </p:txBody>
      </p:sp>
      <p:pic>
        <p:nvPicPr>
          <p:cNvPr id="15" name="Picture 14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3505200"/>
            <a:ext cx="3304082" cy="1524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52600" y="42672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Neuron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2971800"/>
            <a:ext cx="151323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477000" y="3124200"/>
            <a:ext cx="236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Progenitor Cell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" y="25146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Starring:</a:t>
            </a:r>
            <a:endParaRPr lang="en-US" sz="6000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704069">
            <a:off x="527529" y="5497514"/>
            <a:ext cx="1013534" cy="915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447800" y="56388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Ogliodendrocyte</a:t>
            </a:r>
            <a:endParaRPr lang="en-US" sz="2800" dirty="0"/>
          </a:p>
        </p:txBody>
      </p:sp>
    </p:spTree>
  </p:cSld>
  <p:clrMapOvr>
    <a:masterClrMapping/>
  </p:clrMapOvr>
  <p:transition spd="slow" advClick="0" advTm="4000">
    <p:fad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gonal Stripe 1"/>
          <p:cNvSpPr/>
          <p:nvPr/>
        </p:nvSpPr>
        <p:spPr>
          <a:xfrm rot="5400000">
            <a:off x="5219700" y="1104900"/>
            <a:ext cx="5029200" cy="28194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0"/>
            <a:ext cx="143310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143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057400"/>
            <a:ext cx="150852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066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124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352800"/>
            <a:ext cx="181023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657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362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4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191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276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066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4191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914400" cy="877660"/>
          </a:xfrm>
          <a:prstGeom prst="rect">
            <a:avLst/>
          </a:prstGeom>
        </p:spPr>
      </p:pic>
      <p:pic>
        <p:nvPicPr>
          <p:cNvPr id="18" name="Picture 17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0" y="5980340"/>
            <a:ext cx="914400" cy="877660"/>
          </a:xfrm>
          <a:prstGeom prst="rect">
            <a:avLst/>
          </a:prstGeom>
        </p:spPr>
      </p:pic>
      <p:pic>
        <p:nvPicPr>
          <p:cNvPr id="19" name="Picture 18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5334000"/>
            <a:ext cx="3304082" cy="1524000"/>
          </a:xfrm>
          <a:prstGeom prst="rect">
            <a:avLst/>
          </a:prstGeom>
        </p:spPr>
      </p:pic>
      <p:pic>
        <p:nvPicPr>
          <p:cNvPr id="20" name="Picture 19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4797823">
            <a:off x="5177402" y="6636355"/>
            <a:ext cx="3304082" cy="1524000"/>
          </a:xfrm>
          <a:prstGeom prst="rect">
            <a:avLst/>
          </a:prstGeom>
        </p:spPr>
      </p:pic>
      <p:pic>
        <p:nvPicPr>
          <p:cNvPr id="21" name="Picture 20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524000" y="0"/>
            <a:ext cx="2312857" cy="1066800"/>
          </a:xfrm>
          <a:prstGeom prst="rect">
            <a:avLst/>
          </a:prstGeom>
        </p:spPr>
      </p:pic>
      <p:pic>
        <p:nvPicPr>
          <p:cNvPr id="23" name="Picture 22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6392290">
            <a:off x="996497" y="5763003"/>
            <a:ext cx="3304082" cy="1524000"/>
          </a:xfrm>
          <a:prstGeom prst="rect">
            <a:avLst/>
          </a:prstGeom>
        </p:spPr>
      </p:pic>
      <p:pic>
        <p:nvPicPr>
          <p:cNvPr id="16" name="Picture 1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5486400"/>
            <a:ext cx="1143000" cy="1097075"/>
          </a:xfrm>
          <a:prstGeom prst="rect">
            <a:avLst/>
          </a:prstGeom>
        </p:spPr>
      </p:pic>
      <p:sp>
        <p:nvSpPr>
          <p:cNvPr id="25" name="Explosion 2 24"/>
          <p:cNvSpPr/>
          <p:nvPr/>
        </p:nvSpPr>
        <p:spPr>
          <a:xfrm>
            <a:off x="3810000" y="1447800"/>
            <a:ext cx="2590800" cy="2057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3429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4572000"/>
            <a:ext cx="6725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1148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-310806"/>
            <a:ext cx="685800" cy="62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00200" y="5334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1295400" y="5486400"/>
            <a:ext cx="63246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Astrocytes</a:t>
            </a:r>
            <a:r>
              <a:rPr lang="en-US" sz="2400" b="1" dirty="0" smtClean="0"/>
              <a:t> increase the amount of nourishment to injured tissues to create an enriched environment known as the ‘</a:t>
            </a:r>
            <a:r>
              <a:rPr lang="en-US" sz="2400" b="1" dirty="0" err="1" smtClean="0">
                <a:solidFill>
                  <a:srgbClr val="FF0000"/>
                </a:solidFill>
              </a:rPr>
              <a:t>Neurogenic</a:t>
            </a:r>
            <a:r>
              <a:rPr lang="en-US" sz="2400" b="1" dirty="0" smtClean="0">
                <a:solidFill>
                  <a:srgbClr val="FF0000"/>
                </a:solidFill>
              </a:rPr>
              <a:t> Niche</a:t>
            </a:r>
            <a:r>
              <a:rPr lang="en-US" sz="2400" b="1" dirty="0" smtClean="0"/>
              <a:t>.’</a:t>
            </a:r>
            <a:endParaRPr lang="en-US" sz="2400" b="1" dirty="0"/>
          </a:p>
        </p:txBody>
      </p:sp>
      <p:sp>
        <p:nvSpPr>
          <p:cNvPr id="40" name="Oval 39"/>
          <p:cNvSpPr/>
          <p:nvPr/>
        </p:nvSpPr>
        <p:spPr>
          <a:xfrm>
            <a:off x="3352800" y="129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191000" y="457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715000" y="228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858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772400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09800" y="1600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81400" y="3657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8956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876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638800" y="4267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876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334000" y="99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Hexagon 47"/>
          <p:cNvSpPr/>
          <p:nvPr/>
        </p:nvSpPr>
        <p:spPr>
          <a:xfrm>
            <a:off x="8382000" y="-3810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Hexagon 53"/>
          <p:cNvSpPr/>
          <p:nvPr/>
        </p:nvSpPr>
        <p:spPr>
          <a:xfrm>
            <a:off x="8001000" y="-381000"/>
            <a:ext cx="228600" cy="152400"/>
          </a:xfrm>
          <a:prstGeom prst="hex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Hexagon 54"/>
          <p:cNvSpPr/>
          <p:nvPr/>
        </p:nvSpPr>
        <p:spPr>
          <a:xfrm>
            <a:off x="7696200" y="-304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Hexagon 55"/>
          <p:cNvSpPr/>
          <p:nvPr/>
        </p:nvSpPr>
        <p:spPr>
          <a:xfrm>
            <a:off x="7162800" y="-304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Hexagon 56"/>
          <p:cNvSpPr/>
          <p:nvPr/>
        </p:nvSpPr>
        <p:spPr>
          <a:xfrm>
            <a:off x="6705600" y="-3810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Hexagon 57"/>
          <p:cNvSpPr/>
          <p:nvPr/>
        </p:nvSpPr>
        <p:spPr>
          <a:xfrm>
            <a:off x="6324600" y="-304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7772400" y="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Blood Vessel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419600" y="1981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4.16281E-7 C -0.06146 -0.01272 -0.12292 -0.02544 -0.14618 -0.03261 " pathEditMode="relative" ptsTypes="aA">
                                      <p:cBhvr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1.40611E-6 C -0.01737 -0.00138 -0.0224 -1.40611E-6 -0.03542 -0.00578 C -0.04896 -0.02382 -0.05469 -0.03908 -0.06476 -0.0592 C -0.06824 -0.074 -0.0658 -0.06799 -0.07084 -0.0777 C -0.07449 -0.0925 -0.07205 -0.08626 -0.07709 -0.0962 C -0.07917 -0.10569 -0.08126 -0.11494 -0.08317 -0.12488 C -0.08403 -0.12904 -0.08525 -0.13274 -0.08629 -0.13714 C -0.08681 -0.13922 -0.08907 -0.14061 -0.08924 -0.14338 C -0.09011 -0.15217 -0.08924 -0.16096 -0.08924 -0.16975 " pathEditMode="relative" ptsTypes="ffffffffA">
                                      <p:cBhvr>
                                        <p:cTn id="1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876E-7 C 0.01563 -0.00902 0.02622 -0.01041 0.04306 -0.01226 C 0.05295 -0.01481 0.06545 -0.01689 0.07396 -0.02452 C 0.07396 -0.02452 0.09271 -0.04418 0.09549 -0.0451 C 0.10313 -0.04765 0.09965 -0.04626 0.10625 -0.04926 C 0.11302 -0.05828 0.12118 -0.07285 0.12934 -0.08002 C 0.13438 -0.08442 0.14028 -0.08858 0.14462 -0.09436 " pathEditMode="relative" ptsTypes="ffffffA">
                                      <p:cBhvr>
                                        <p:cTn id="1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122 0.01134 C -0.00712 -0.00462 -0.01076 -0.01225 -0.02118 -0.02358 C -0.02674 -0.04486 -0.04687 -0.05712 -0.06111 -0.0666 C -0.06493 -0.06914 -0.06944 -0.06891 -0.07344 -0.07076 C -0.09809 -0.06776 -0.11337 -0.06591 -0.14115 -0.06452 C -0.14792 -0.06221 -0.15451 -0.05943 -0.16111 -0.05642 C -0.16302 -0.04879 -0.16267 -0.05226 -0.16267 -0.04602 " pathEditMode="relative" ptsTypes="ffffffA">
                                      <p:cBhvr>
                                        <p:cTn id="1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05556E-6 -2.77521E-7 C -0.00087 -0.00555 -0.00191 -0.01087 -0.00295 -0.01642 C -0.00729 -0.03816 -0.00278 -0.06152 -0.00139 -0.08395 C -0.00087 -0.09181 0.00798 -0.11101 0.01232 -0.11471 C 0.02205 -0.1228 0.03732 -0.12442 0.04791 -0.12905 C 0.05555 -0.13599 0.05382 -0.13159 0.0493 -0.14963 C 0.04462 -0.16767 0.0335 -0.1797 0.01996 -0.18432 C -0.00174 -0.18132 -0.00677 -0.17646 -0.02292 -0.15773 C -0.02552 -0.15495 -0.02778 -0.15194 -0.03056 -0.14963 C -0.03577 -0.14524 -0.04601 -0.13714 -0.04601 -0.13714 C -0.04723 -0.13437 -0.04757 -0.13113 -0.04913 -0.12905 C -0.05018 -0.12766 -0.05278 -0.12835 -0.05365 -0.12697 C -0.05486 -0.12558 -0.05417 -0.12257 -0.05521 -0.12095 C -0.0566 -0.1191 -0.05834 -0.11818 -0.0599 -0.11679 C -0.0665 -0.10453 -0.06684 -0.0976 -0.07674 -0.09413 C -0.08212 -0.08719 -0.08785 -0.08326 -0.09375 -0.07771 C -0.09879 -0.07308 -0.10278 -0.06638 -0.10747 -0.06152 C -0.11389 -0.05504 -0.11736 -0.05366 -0.12292 -0.04718 C -0.12865 -0.04047 -0.13368 -0.03423 -0.13993 -0.02868 C -0.14445 -0.01897 -0.15191 -0.01318 -0.15834 -0.00601 C -0.16302 -0.00093 -0.16736 0.00578 -0.1724 0.01041 C -0.18264 0.02035 -0.19705 0.02451 -0.2092 0.02868 C -0.23368 0.037 -0.20591 0.02868 -0.22448 0.037 C -0.22986 0.03931 -0.24184 0.04047 -0.24601 0.04093 C -0.25886 0.04533 -0.25417 0.0451 -0.2599 0.0451 " pathEditMode="relative" ptsTypes="ffffffffffffffffffffffffA">
                                      <p:cBhvr>
                                        <p:cTn id="1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174 0.01111 C -0.00156 0.02359 -0.00382 0.03446 -0.00903 0.0458 C -0.01146 0.05875 -0.01615 0.07054 -0.01979 0.0828 C -0.02187 0.08927 -0.0224 0.09667 -0.02448 0.10315 C -0.0283 0.11541 -0.03212 0.12743 -0.03524 0.14015 C -0.03785 0.15079 -0.04062 0.17161 -0.05052 0.17484 C -0.05312 0.17554 -0.05573 0.17484 -0.05833 0.17484 " pathEditMode="relative" rAng="0" ptsTypes="ffffffA">
                                      <p:cBhvr>
                                        <p:cTn id="2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8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5.55042E-7 C -0.01459 0.02752 -0.00695 0.01388 -0.0231 0.04094 C -0.03039 0.05296 -0.03994 0.06221 -0.04757 0.07378 C -0.05869 0.09066 -0.05313 0.08441 -0.06303 0.09413 C -0.06667 0.10384 -0.07101 0.10708 -0.07691 0.11471 C -0.07987 0.1265 -0.07639 0.11587 -0.08299 0.12697 C -0.09132 0.14107 -0.09931 0.16836 -0.11233 0.17415 C -0.13212 0.19149 -0.15678 0.19843 -0.18004 0.20282 C -0.19862 0.21115 -0.21928 0.21277 -0.23837 0.21924 C -0.2481 0.22248 -0.26511 0.23335 -0.27379 0.23358 C -0.29271 0.23428 -0.31181 0.23497 -0.33073 0.23566 C -0.34688 0.2389 -0.3625 0.24445 -0.37848 0.24792 C -0.3856 0.25116 -0.40209 0.24792 -0.40764 0.24792 " pathEditMode="relative" ptsTypes="ffffffffffff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-7.04903E-6 C -0.00851 0.01387 -0.01927 0.02497 -0.02778 0.03908 C -0.02917 0.04139 -0.02951 0.04486 -0.0309 0.04717 C -0.03889 0.05989 -0.05 0.07053 -0.05538 0.08602 C -0.05747 0.09204 -0.05833 0.09851 -0.06007 0.10453 C -0.06285 0.11424 -0.06927 0.1332 -0.06927 0.1332 C -0.07274 0.1561 -0.07847 0.17899 -0.08472 0.20096 C -0.08698 0.2086 -0.08698 0.21831 -0.08924 0.22548 C -0.09063 0.2301 -0.09549 0.23774 -0.09549 0.23774 C -0.10104 0.26734 -0.09774 0.29948 -0.1 0.33001 C -0.10139 0.34851 -0.10139 0.36725 -0.10469 0.38528 C -0.10695 0.39708 -0.1092 0.41003 -0.1092 0.42229 " pathEditMode="relative" ptsTypes="fffffffffffA">
                                      <p:cBhvr>
                                        <p:cTn id="2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3.52451E-6 C 0.00208 0.0141 0.00555 0.02821 0.01076 0.04093 C 0.01336 0.04741 0.01735 0.05296 0.01996 0.05943 C 0.02256 0.06614 0.02638 0.07469 0.03072 0.07978 C 0.03489 0.08464 0.04079 0.08672 0.04461 0.09204 C 0.05034 0.0999 0.04704 0.09736 0.05381 0.10037 C 0.0651 0.1154 0.08663 0.11725 0.10156 0.12072 C 0.10242 0.12141 0.11024 0.12719 0.11232 0.12696 C 0.11649 0.1265 0.12048 0.12465 0.12447 0.1228 C 0.12603 0.1221 0.1276 0.12118 0.12916 0.12072 C 0.13315 0.11979 0.13732 0.11956 0.14149 0.11887 C 0.14409 0.11771 0.14913 0.11609 0.15069 0.11262 C 0.15242 0.10892 0.15277 0.10453 0.15381 0.10037 C 0.15503 0.09574 0.15867 0.09273 0.15989 0.08811 C 0.16041 0.08603 0.16093 0.08395 0.16145 0.08186 C 0.16319 0.06336 0.16301 0.07099 0.16301 0.05943 " pathEditMode="relative" ptsTypes="fffffffffffffffA">
                                      <p:cBhvr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2222E-6 -2.53469E-6 C 0.02204 -0.00763 0.04531 -0.00231 0.0677 0.00208 C 0.07569 0.0074 0.08541 0.01272 0.09218 0.02058 C 0.09843 0.02775 0.10191 0.03562 0.10763 0.04302 C 0.11006 0.0525 0.11423 0.05782 0.1184 0.06568 C 0.12204 0.07216 0.12309 0.08048 0.12447 0.08811 C 0.12413 0.09505 0.12291 0.13159 0.11371 0.13529 C 0.10833 0.1376 0.10243 0.1376 0.09687 0.13945 C 0.0743 0.1383 0.06545 0.14431 0.05069 0.13113 C 0.04635 0.11448 0.04756 0.10661 0.04756 0.08603 " pathEditMode="relative" ptsTypes="fffffffffA">
                                      <p:cBhvr>
                                        <p:cTn id="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1.26735E-6 C 0.00157 0.02983 0.004 0.05365 0.01077 0.08187 C 0.01337 0.0925 0.01372 0.10337 0.01841 0.11262 C 0.02136 0.12835 0.03039 0.12858 0.03837 0.13922 C 0.04115 0.14292 0.04393 0.14755 0.04775 0.14963 C 0.05122 0.15148 0.05504 0.15194 0.05851 0.15356 C 0.06007 0.15286 0.06198 0.1531 0.06303 0.15148 C 0.06424 0.1494 0.06389 0.14593 0.06459 0.14338 C 0.06615 0.13783 0.06841 0.1339 0.07084 0.12904 C 0.07309 0.11864 0.07796 0.10823 0.0816 0.09829 C 0.08264 0.0821 0.08629 0.06336 0.08299 0.04718 C 0.08195 0.04163 0.07778 0.03885 0.07535 0.03469 C 0.06719 0.02058 0.07344 0.02243 0.06459 0.02243 " pathEditMode="relative" ptsTypes="ffffffffffffA">
                                      <p:cBhvr>
                                        <p:cTn id="3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46068E-6 C 0.00781 0.0155 0.02292 0.0148 0.03542 0.01642 C 0.04097 0.01897 0.04497 0.02267 0.05087 0.02452 C 0.05399 0.02729 0.05695 0.03007 0.06007 0.03284 C 0.06528 0.03747 0.06701 0.04464 0.0724 0.04926 C 0.0757 0.06198 0.07153 0.04834 0.07847 0.06152 C 0.08299 0.07008 0.08629 0.08095 0.09236 0.08812 C 0.10104 0.09829 0.11372 0.10615 0.12465 0.11055 C 0.12899 0.11425 0.13177 0.11679 0.13698 0.11679 " pathEditMode="relative" rAng="0" ptsTypes="ffffffffA">
                                      <p:cBhvr>
                                        <p:cTn id="3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58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97 -0.01295 C -0.06146 0.00624 -0.10591 0.01133 -0.14914 0.0178 C -0.15608 0.02104 -0.1625 0.02174 -0.1691 0.0259 C -0.17118 0.03422 -0.1724 0.04278 -0.17535 0.05064 C -0.17674 0.05411 -0.17865 0.05712 -0.17986 0.06082 C -0.18125 0.06475 -0.18195 0.06891 -0.18299 0.07308 C -0.18351 0.07516 -0.18455 0.07932 -0.18455 0.07932 C -0.179 0.08418 -0.16841 0.09482 -0.16146 0.09759 C -0.15539 0.0999 -0.15035 0.09852 -0.14462 0.10175 C -0.1382 0.10545 -0.13264 0.111 -0.12604 0.11401 C -0.12292 0.1154 -0.11684 0.11817 -0.11684 0.11817 C -0.11077 0.12372 -0.10261 0.12419 -0.09688 0.13043 C -0.0875 0.14061 -0.08177 0.15217 -0.07848 0.16743 C -0.08021 0.18547 -0.08334 0.21323 -0.08924 0.22895 C -0.08976 0.23311 -0.08993 0.23728 -0.09063 0.24121 C -0.09098 0.24329 -0.09306 0.24537 -0.09219 0.24722 C -0.09098 0.24977 -0.0882 0.25 -0.08611 0.25138 C -0.07431 0.24953 -0.06372 0.24745 -0.05226 0.24329 C -0.04809 0.26457 -0.05191 0.24306 -0.04914 0.28839 C -0.04792 0.30712 -0.04358 0.32516 -0.0415 0.34366 C -0.04202 0.36147 -0.04115 0.37928 -0.04306 0.39685 C -0.04341 0.40009 -0.05087 0.40217 -0.05226 0.4031 C -0.06094 0.40865 -0.07066 0.41535 -0.07986 0.41952 C -0.1132 0.41813 -0.1408 0.41558 -0.17379 0.41743 C -0.18073 0.42067 -0.18802 0.42322 -0.19375 0.42969 C -0.20677 0.44449 -0.1941 0.43247 -0.20452 0.44195 C -0.21025 0.45351 -0.20417 0.44357 -0.21372 0.45212 C -0.22466 0.46184 -0.23525 0.47803 -0.24757 0.48496 C -0.25209 0.48751 -0.25695 0.4889 -0.26146 0.49121 C -0.26441 0.4926 -0.27066 0.49537 -0.27066 0.49537 C -0.27726 0.49398 -0.2842 0.49352 -0.29063 0.49121 C -0.29705 0.4889 -0.29723 0.48543 -0.30295 0.48103 C -0.31111 0.47479 -0.32344 0.47201 -0.33229 0.47063 C -0.35 0.46461 -0.36372 0.45952 -0.37986 0.44819 " pathEditMode="relative" ptsTypes="fffffffffffffffffffffffffffffffffA">
                                      <p:cBhvr>
                                        <p:cTn id="35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9 0.0333 C -0.01615 0.03746 -0.01528 0.04139 -0.01424 0.04556 C -0.00747 0.07354 -0.01424 0.1043 -0.01563 0.13367 C -0.0158 0.13737 -0.01806 0.14038 -0.01875 0.14408 C -0.02327 0.16628 -0.02535 0.19079 -0.04497 0.19727 C -0.05087 0.20259 -0.05469 0.20374 -0.06181 0.20536 C -0.06615 0.20837 -0.07136 0.2086 -0.0757 0.21161 C -0.07761 0.21299 -0.07865 0.216 -0.08039 0.21785 C -0.08334 0.22086 -0.08664 0.22294 -0.08959 0.22595 C -0.09462 0.23126 -0.09479 0.23497 -0.10035 0.2382 C -0.10782 0.2426 -0.11389 0.24329 -0.12188 0.24653 C -0.12344 0.24722 -0.125 0.24745 -0.12639 0.24838 C -0.12848 0.24953 -0.13039 0.25162 -0.13264 0.25254 C -0.14289 0.25717 -0.15434 0.26017 -0.16493 0.26272 C -0.16841 0.26572 -0.17257 0.26734 -0.1757 0.27104 C -0.18195 0.27798 -0.18802 0.28908 -0.19271 0.29764 C -0.19618 0.30388 -0.20087 0.30851 -0.20486 0.31406 C -0.21615 0.32909 -0.22275 0.35222 -0.23264 0.36933 C -0.23438 0.3765 -0.23299 0.37396 -0.23577 0.37766 " pathEditMode="relative" ptsTypes="ffffffffffffffffffA">
                                      <p:cBhvr>
                                        <p:cTn id="37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1896 C 0.00157 0.05943 -0.02014 0.19842 0.03646 0.21762 C 0.06736 0.21646 0.09966 0.21253 0.13039 0.2197 C 0.13768 0.22456 0.14132 0.22294 0.14566 0.23219 C 0.15018 0.26156 0.15052 0.29348 0.15799 0.32215 C 0.15886 0.33117 0.16111 0.33996 0.16111 0.34898 C 0.16111 0.40495 0.154 0.44334 0.14271 0.49445 C 0.14375 0.51757 0.14445 0.54093 0.14566 0.56406 C 0.1467 0.5821 0.14966 0.59967 0.15191 0.61748 C 0.15539 0.64523 0.16042 0.66952 0.18264 0.67692 C 0.19549 0.68779 0.1783 0.67414 0.19341 0.68293 C 0.19514 0.68386 0.19636 0.68617 0.19809 0.68709 C 0.20105 0.68894 0.20417 0.68987 0.2073 0.69126 C 0.20886 0.69195 0.21181 0.69311 0.21181 0.69311 C 0.23091 0.7123 0.20851 0.69102 0.22257 0.70143 C 0.22587 0.70374 0.23195 0.70953 0.23195 0.70953 C 0.23629 0.71878 0.24497 0.72386 0.25191 0.73011 C 0.25556 0.73797 0.25348 0.73473 0.25799 0.74028 " pathEditMode="relative" ptsTypes="fffffffffffffffffA">
                                      <p:cBhvr>
                                        <p:cTn id="3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4089E-6 C 0.00226 0.02659 0.00417 0.05319 0.00608 0.07979 C 0.0066 0.10823 -0.00191 0.14015 0.00764 0.16582 C 0.01198 0.17715 0.02726 0.16443 0.03681 0.16189 C 0.04653 0.15911 0.05764 0.15148 0.06754 0.14732 C 0.10174 0.1487 0.13299 0.13968 0.14757 0.1864 C 0.15226 0.2012 0.15313 0.21808 0.15677 0.23358 C 0.16094 0.25162 0.16563 0.26827 0.1691 0.28677 C 0.16997 0.29163 0.17153 0.29625 0.17222 0.30111 C 0.17361 0.31059 0.17535 0.32979 0.17535 0.32979 C 0.17431 0.35615 0.1757 0.38621 0.16459 0.4098 C 0.16615 0.44103 0.16511 0.44218 0.17691 0.46485 C 0.19149 0.45953 0.20573 0.45282 0.21997 0.44634 C 0.23247 0.44796 0.23611 0.44796 0.24601 0.45467 C 0.24913 0.49214 0.2507 0.53261 0.26146 0.5673 C 0.2632 0.57886 0.26649 0.58927 0.2691 0.60037 C 0.26997 0.6043 0.27222 0.61263 0.27222 0.61263 C 0.27274 0.61679 0.27309 0.62095 0.27379 0.62488 C 0.27465 0.62905 0.27691 0.63714 0.27691 0.63714 C 0.27865 0.6531 0.27986 0.66998 0.29531 0.66998 C 0.2974 0.66998 0.29931 0.66998 0.30139 0.66998 " pathEditMode="relative" ptsTypes="ffffffffffffffffffffA">
                                      <p:cBhvr>
                                        <p:cTn id="4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34783E-7 C 0.00538 0.02428 -0.00017 0.00555 0.01233 0.03029 C 0.03594 0.0777 0.05938 0.06753 0.10156 0.06961 C 0.1066 0.07169 0.11181 0.07354 0.11702 0.07562 C 0.12726 0.08487 0.12274 0.09412 0.12153 0.11239 C 0.12066 0.12488 0.11788 0.15009 0.1092 0.1598 C 0.10747 0.16142 0.10504 0.16212 0.10313 0.1635 C 0.10087 0.16535 0.09879 0.16743 0.09688 0.16998 C 0.08958 0.1783 0.09566 0.1746 0.08768 0.17784 C 0.08195 0.18617 0.08108 0.18755 0.08316 0.19866 C 0.10695 0.19496 0.11702 0.19496 0.13698 0.18432 C 0.15278 0.1857 0.16493 0.18964 0.18004 0.19264 C 0.18507 0.19889 0.18698 0.20421 0.18924 0.21276 C 0.19202 0.2352 0.19236 0.23242 0.18924 0.26642 C 0.18854 0.27312 0.18229 0.28237 0.17847 0.28677 C 0.16823 0.29833 0.15139 0.3055 0.13854 0.31105 C 0.13125 0.31452 0.12761 0.321 0.11997 0.32354 C 0.1158 0.32678 0.11198 0.33071 0.10764 0.33395 C 0.1007 0.33857 0.09271 0.34042 0.08611 0.34597 C 0.07587 0.35453 0.06945 0.36887 0.06007 0.37881 C 0.05347 0.38575 0.03611 0.40101 0.02934 0.40957 C 0.02726 0.41235 0.02552 0.41535 0.02309 0.4179 C 0.01771 0.42275 0.01024 0.42437 0.00469 0.42992 C 0.00295 0.43177 0.00191 0.43478 -4.72222E-6 0.43617 C -0.00173 0.43755 -0.00417 0.43732 -0.00607 0.43825 C -0.0125 0.44149 -0.01667 0.44773 -0.02309 0.45051 C -0.02882 0.45583 -0.03298 0.45698 -0.03993 0.45883 C -0.04722 0.46484 -0.05156 0.46508 -0.05989 0.46276 C -0.06771 0.45629 -0.07257 0.44704 -0.07847 0.43825 C -0.08281 0.43177 -0.08767 0.42622 -0.09236 0.41975 C -0.09948 0.41027 -0.1033 0.39662 -0.10764 0.38483 " pathEditMode="relative" ptsTypes="ffffffffffffffffffffffffffffffA">
                                      <p:cBhvr>
                                        <p:cTn id="43" dur="3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48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048000"/>
            <a:ext cx="346961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Hexagon 31"/>
          <p:cNvSpPr/>
          <p:nvPr/>
        </p:nvSpPr>
        <p:spPr>
          <a:xfrm>
            <a:off x="8915400" y="1066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exagon 34"/>
          <p:cNvSpPr/>
          <p:nvPr/>
        </p:nvSpPr>
        <p:spPr>
          <a:xfrm>
            <a:off x="7391400" y="2286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Hexagon 35"/>
          <p:cNvSpPr/>
          <p:nvPr/>
        </p:nvSpPr>
        <p:spPr>
          <a:xfrm>
            <a:off x="6858000" y="9144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exagon 36"/>
          <p:cNvSpPr/>
          <p:nvPr/>
        </p:nvSpPr>
        <p:spPr>
          <a:xfrm>
            <a:off x="8229600" y="16002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7620000" y="1752600"/>
            <a:ext cx="2286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733800" y="12954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FGF-2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57800" y="4267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66"/>
                </a:solidFill>
              </a:rPr>
              <a:t>EGF</a:t>
            </a:r>
            <a:endParaRPr lang="en-US" sz="2000" b="1" dirty="0">
              <a:solidFill>
                <a:srgbClr val="FF0066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029200" y="50292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66"/>
                </a:solidFill>
              </a:rPr>
              <a:t>EGF</a:t>
            </a:r>
            <a:endParaRPr lang="en-US" sz="2000" b="1" dirty="0">
              <a:solidFill>
                <a:srgbClr val="FF0066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886200" y="6858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66"/>
                </a:solidFill>
              </a:rPr>
              <a:t>EGF</a:t>
            </a:r>
            <a:endParaRPr lang="en-US" sz="2000" b="1" dirty="0">
              <a:solidFill>
                <a:srgbClr val="FF0066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191000" y="15240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FGF-2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81600" y="4648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FGF-2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7200" y="5791200"/>
            <a:ext cx="70866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At injury, </a:t>
            </a:r>
            <a:r>
              <a:rPr lang="en-US" sz="2400" b="1" dirty="0" err="1" smtClean="0"/>
              <a:t>Astrocytes</a:t>
            </a:r>
            <a:r>
              <a:rPr lang="en-US" sz="2400" b="1" dirty="0" smtClean="0"/>
              <a:t> emit </a:t>
            </a:r>
            <a:r>
              <a:rPr lang="en-US" sz="2400" b="1" dirty="0" err="1" smtClean="0">
                <a:solidFill>
                  <a:srgbClr val="FF0066"/>
                </a:solidFill>
              </a:rPr>
              <a:t>Neurotrophic</a:t>
            </a:r>
            <a:r>
              <a:rPr lang="en-US" sz="2400" b="1" dirty="0" smtClean="0">
                <a:solidFill>
                  <a:srgbClr val="FF0066"/>
                </a:solidFill>
              </a:rPr>
              <a:t> Factors </a:t>
            </a:r>
            <a:r>
              <a:rPr lang="en-US" sz="2400" b="1" dirty="0" smtClean="0"/>
              <a:t>to promote fate determination of neighboring cells</a:t>
            </a:r>
            <a:endParaRPr lang="en-US" sz="24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8153400" y="32004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66"/>
                </a:solidFill>
              </a:rPr>
              <a:t>EGF</a:t>
            </a:r>
            <a:endParaRPr lang="en-US" sz="2000" b="1" dirty="0">
              <a:solidFill>
                <a:srgbClr val="FF0066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001000" y="37338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FGF-2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458200" y="41148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66"/>
                </a:solidFill>
              </a:rPr>
              <a:t>EGF</a:t>
            </a:r>
            <a:endParaRPr lang="en-US" sz="2000" b="1" dirty="0">
              <a:solidFill>
                <a:srgbClr val="FF0066"/>
              </a:solidFill>
            </a:endParaRPr>
          </a:p>
        </p:txBody>
      </p:sp>
      <p:pic>
        <p:nvPicPr>
          <p:cNvPr id="59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0" presetClass="path" presetSubtype="0" repeatCount="4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8.43931E-6 C -0.01892 0.00232 -0.03871 0.00417 -0.05728 0.01041 C -0.07794 0.01735 -0.09826 0.02729 -0.11909 0.03376 C -0.13385 0.03839 -0.14878 0.04162 -0.16353 0.04648 C -0.17447 0.04995 -0.18315 0.05966 -0.19374 0.06336 C -0.20728 0.06821 -0.22135 0.07261 -0.23506 0.07607 C -0.25642 0.0733 -0.24617 0.07631 -0.25885 0.06544 C -0.26267 0.05781 -0.26284 0.06151 -0.26041 0.0548 " pathEditMode="relative" ptsTypes="fffffffA">
                                      <p:cBhvr>
                                        <p:cTn id="1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6 3.69942E-6 C -0.07327 0.00832 -0.10417 0.00717 -0.19844 0.00855 C -0.20695 0.01086 -0.21528 0.01248 -0.22379 0.0148 C -0.23143 0.02127 -0.23611 0.03167 -0.24601 0.03167 " pathEditMode="relative" ptsTypes="fffA">
                                      <p:cBhvr>
                                        <p:cTn id="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64162E-6 C -0.01528 0.02035 -0.02413 0.04023 -0.03646 0.06543 C -0.04149 0.07584 -0.04982 0.08301 -0.05555 0.09295 C -0.06215 0.10451 -0.0658 0.12023 -0.07621 0.12462 C -0.0835 0.13434 -0.08993 0.14428 -0.09687 0.15422 C -0.10087 0.16 -0.10955 0.1711 -0.10955 0.1711 C -0.11215 0.1822 -0.11041 0.17642 -0.11736 0.19029 C -0.1184 0.19237 -0.12066 0.19653 -0.12066 0.19653 C -0.12257 0.20439 -0.12343 0.21757 -0.12691 0.22405 C -0.12951 0.22913 -0.13281 0.23329 -0.13489 0.23884 " pathEditMode="relative" ptsTypes="fffffffffA">
                                      <p:cBhvr>
                                        <p:cTn id="1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61111E-6 3.46821E-7 C -0.01615 -0.0215 0.01336 0.01688 -0.0158 -0.01479 C -0.03212 -0.03237 -0.01476 -0.0178 -0.02535 -0.03375 C -0.02761 -0.03722 -0.03108 -0.03861 -0.03334 -0.04208 C -0.04514 -0.05965 -0.05591 -0.07838 -0.06667 -0.09711 C -0.07309 -0.1082 -0.07813 -0.12092 -0.08559 -0.13086 C -0.09045 -0.13734 -0.09549 -0.14312 -0.1 -0.15005 C -0.11459 -0.17271 -0.12361 -0.19953 -0.13802 -0.22196 C -0.14809 -0.23768 -0.15035 -0.23399 -0.16025 -0.25364 C -0.1632 -0.25942 -0.1632 -0.26728 -0.16667 -0.2726 C -0.16997 -0.27768 -0.17552 -0.27907 -0.17934 -0.28323 C -0.1974 -0.30289 -0.18646 -0.29479 -0.2 -0.31283 C -0.20886 -0.32462 -0.2217 -0.33248 -0.2316 -0.34242 C -0.23907 -0.34982 -0.24323 -0.35884 -0.2507 -0.36555 C -0.25504 -0.37456 -0.26216 -0.37711 -0.2698 -0.38034 C -0.27535 -0.3882 -0.28264 -0.38751 -0.29045 -0.3889 C -0.30261 -0.40208 -0.30782 -0.40647 -0.31736 -0.42057 C -0.32466 -0.43144 -0.32761 -0.4437 -0.33646 -0.45225 C -0.33837 -0.46219 -0.33959 -0.46566 -0.34601 -0.47121 C -0.34827 -0.47607 -0.35018 -0.48069 -0.35382 -0.48393 C -0.36077 -0.48994 -0.36823 -0.48647 -0.36823 -0.50081 " pathEditMode="relative" ptsTypes="ffffffffffffffffffffA">
                                      <p:cBhvr>
                                        <p:cTn id="1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1.6763E-6 C -0.01909 0.01849 -0.0493 0.02659 -0.07308 0.03167 C -0.08593 0.04023 -0.07725 0.0356 -0.10156 0.04023 C -0.1052 0.04092 -0.11267 0.04231 -0.11267 0.04231 C -0.18663 0.04023 -0.18124 0.06497 -0.19531 0.00855 C -0.19722 -0.01989 -0.19826 -0.04902 -0.22222 -0.05711 C -0.22517 -0.0622 -0.22933 -0.06613 -0.23176 -0.07191 C -0.23628 -0.08255 -0.23072 -0.08301 -0.23975 -0.09087 C -0.24027 -0.09434 -0.24062 -0.09804 -0.24131 -0.10151 C -0.24218 -0.1059 -0.24444 -0.11422 -0.24444 -0.11422 " pathEditMode="relative" ptsTypes="fffffffffA">
                                      <p:cBhvr>
                                        <p:cTn id="2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5.26012E-6 C -0.01389 0.0023 -0.02743 0.00623 -0.04132 0.00855 C -0.05261 0.0134 -0.0625 0.01502 -0.07466 0.01687 C -0.07934 0.01618 -0.08559 0.01941 -0.08889 0.01479 C -0.09393 0.00739 -0.09028 -0.0051 -0.09202 -0.01481 C -0.09462 -0.05365 -0.09306 -0.09226 -0.09045 -0.13111 C -0.0915 -0.16093 -0.09011 -0.17365 -0.09844 -0.19654 C -0.09896 -0.2014 -0.09861 -0.20671 -0.1 -0.21134 C -0.10139 -0.21619 -0.10434 -0.21989 -0.10643 -0.22405 C -0.11094 -0.23284 -0.11285 -0.24186 -0.12066 -0.2451 C -0.12865 -0.24163 -0.13473 -0.23377 -0.14289 -0.2303 C -0.15608 -0.23307 -0.14914 -0.23238 -0.16354 -0.23238 " pathEditMode="relative" ptsTypes="fffffffffffA">
                                      <p:cBhvr>
                                        <p:cTn id="2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64162E-6 C -0.00104 0.00138 -0.00174 0.00416 -0.0033 0.00439 C -0.0092 0.00555 -0.02205 -0.00347 -0.02709 -0.00625 C -0.03802 -0.01226 -0.04913 -0.0185 -0.06042 -0.02312 C -0.06806 -0.02613 -0.07639 -0.02682 -0.0842 -0.0296 C -0.08941 -0.02821 -0.09497 -0.02752 -0.1 -0.02521 C -0.10243 -0.02405 -0.10434 -0.02104 -0.10643 -0.01896 C -0.11615 -0.00902 -0.12969 0.00323 -0.13663 0.01711 C -0.14115 0.02612 -0.1467 0.03468 -0.15243 0.04231 C -0.15677 0.06011 -0.15018 0.03745 -0.15886 0.05294 C -0.16094 0.05664 -0.16181 0.0615 -0.16354 0.06566 C -0.1658 0.07098 -0.1691 0.07537 -0.17153 0.08046 C -0.17969 0.0978 -0.18403 0.12346 -0.19688 0.13549 C -0.20035 0.14266 -0.20191 0.1452 -0.20799 0.14797 C -0.21181 0.13271 -0.21111 0.13988 -0.21111 0.12693 " pathEditMode="relative" ptsTypes="ffffffffffffffA">
                                      <p:cBhvr>
                                        <p:cTn id="2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05556E-6 -1.84971E-6 C -0.01788 0.00786 -0.0467 0.00717 -0.06511 0.00855 C -0.07622 0.0104 -0.08733 0.01249 -0.09844 0.0148 C -0.10122 0.01595 -0.10973 0.01965 -0.11111 0.02104 C -0.1349 0.04393 -0.13993 0.08578 -0.15243 0.11838 C -0.15625 0.14451 -0.15104 0.13549 -0.16511 0.14798 C -0.16945 0.15191 -0.1691 0.15098 -0.17136 0.14798 " pathEditMode="relative" ptsTypes="ffffffA">
                                      <p:cBhvr>
                                        <p:cTn id="2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58382E-6 C -0.01337 -0.00601 -0.02413 0.00139 -0.03646 0.00625 C -0.03854 0.00717 -0.0408 0.00763 -0.04288 0.00856 C -0.04601 0.00995 -0.05243 0.01272 -0.05243 0.01272 C -0.05781 0.02682 -0.06649 0.03399 -0.07465 0.0444 C -0.07778 0.05688 -0.08125 0.06867 -0.08576 0.08023 C -0.08767 0.09896 -0.09184 0.11931 -0.09688 0.13734 C -0.09792 0.15376 -0.09722 0.15677 -0.1 0.16902 C -0.10087 0.17318 -0.10313 0.18174 -0.10313 0.18174 C -0.1026 0.18821 -0.10278 0.19468 -0.10156 0.20093 C -0.09965 0.2111 -0.08993 0.21804 -0.08576 0.22613 C -0.08073 0.23561 -0.07726 0.24763 -0.07292 0.25781 C -0.06719 0.27099 -0.06354 0.27607 -0.05712 0.2874 C -0.05486 0.29642 -0.05087 0.30197 -0.04601 0.30867 C -0.04392 0.31977 -0.04045 0.32232 -0.0349 0.32971 C -0.0283 0.3385 -0.0217 0.3533 -0.01267 0.35723 C -0.00972 0.36139 -0.0066 0.36486 -0.00469 0.36995 C -0.00017 0.38174 -0.0066 0.37133 8.33333E-7 0.38058 C 0.00399 0.39653 0.00312 0.3889 0.00312 0.4037 " pathEditMode="relative" ptsTypes="ffffffffffffffffffA">
                                      <p:cBhvr>
                                        <p:cTn id="2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4" grpId="0"/>
      <p:bldP spid="55" grpId="1" animBg="1"/>
      <p:bldP spid="56" grpId="0"/>
      <p:bldP spid="57" grpId="0"/>
      <p:bldP spid="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3048000"/>
            <a:ext cx="346961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Hexagon 31"/>
          <p:cNvSpPr/>
          <p:nvPr/>
        </p:nvSpPr>
        <p:spPr>
          <a:xfrm>
            <a:off x="8915400" y="1066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exagon 34"/>
          <p:cNvSpPr/>
          <p:nvPr/>
        </p:nvSpPr>
        <p:spPr>
          <a:xfrm>
            <a:off x="7391400" y="2286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Hexagon 35"/>
          <p:cNvSpPr/>
          <p:nvPr/>
        </p:nvSpPr>
        <p:spPr>
          <a:xfrm>
            <a:off x="6858000" y="9144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exagon 36"/>
          <p:cNvSpPr/>
          <p:nvPr/>
        </p:nvSpPr>
        <p:spPr>
          <a:xfrm>
            <a:off x="8229600" y="16002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7620000" y="1752600"/>
            <a:ext cx="2286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57200" y="5791200"/>
            <a:ext cx="70866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Different Combinations of </a:t>
            </a:r>
            <a:r>
              <a:rPr lang="en-US" sz="2400" b="1" dirty="0" err="1" smtClean="0"/>
              <a:t>Neurotrophic</a:t>
            </a:r>
            <a:r>
              <a:rPr lang="en-US" sz="2400" b="1" dirty="0" smtClean="0"/>
              <a:t> Factors promote the expression of </a:t>
            </a:r>
            <a:r>
              <a:rPr lang="en-US" sz="2400" b="1" dirty="0" smtClean="0">
                <a:solidFill>
                  <a:srgbClr val="FF0066"/>
                </a:solidFill>
              </a:rPr>
              <a:t>Cell Surface Markers</a:t>
            </a:r>
            <a:endParaRPr lang="en-US" sz="2400" b="1" dirty="0">
              <a:solidFill>
                <a:srgbClr val="FF0066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1" grpId="1"/>
      <p:bldP spid="22" grpId="1"/>
      <p:bldP spid="23" grpId="1"/>
      <p:bldP spid="24" grpId="1"/>
      <p:bldP spid="27" grpId="1"/>
      <p:bldP spid="29" grpId="1"/>
      <p:bldP spid="30" grpId="1"/>
      <p:bldP spid="38" grpId="0"/>
      <p:bldP spid="39" grpId="0"/>
      <p:bldP spid="40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048000"/>
            <a:ext cx="346961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Hexagon 31"/>
          <p:cNvSpPr/>
          <p:nvPr/>
        </p:nvSpPr>
        <p:spPr>
          <a:xfrm>
            <a:off x="8915400" y="10668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exagon 34"/>
          <p:cNvSpPr/>
          <p:nvPr/>
        </p:nvSpPr>
        <p:spPr>
          <a:xfrm>
            <a:off x="7391400" y="2286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Hexagon 35"/>
          <p:cNvSpPr/>
          <p:nvPr/>
        </p:nvSpPr>
        <p:spPr>
          <a:xfrm>
            <a:off x="6858000" y="9144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exagon 36"/>
          <p:cNvSpPr/>
          <p:nvPr/>
        </p:nvSpPr>
        <p:spPr>
          <a:xfrm>
            <a:off x="8229600" y="1600200"/>
            <a:ext cx="228600" cy="1524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7620000" y="1752600"/>
            <a:ext cx="2286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228600" y="5791200"/>
            <a:ext cx="70866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Reactive </a:t>
            </a:r>
            <a:r>
              <a:rPr lang="en-US" sz="2400" b="1" dirty="0" err="1" smtClean="0"/>
              <a:t>Astrocytes</a:t>
            </a:r>
            <a:r>
              <a:rPr lang="en-US" sz="2400" b="1" dirty="0" smtClean="0"/>
              <a:t> can </a:t>
            </a:r>
            <a:r>
              <a:rPr lang="en-US" sz="2400" b="1" dirty="0" smtClean="0">
                <a:solidFill>
                  <a:srgbClr val="FF0066"/>
                </a:solidFill>
              </a:rPr>
              <a:t>de-differentiate</a:t>
            </a:r>
            <a:r>
              <a:rPr lang="en-US" sz="2400" b="1" dirty="0" smtClean="0"/>
              <a:t> their fate by expressing </a:t>
            </a:r>
            <a:r>
              <a:rPr lang="en-US" sz="2400" b="1" dirty="0" smtClean="0">
                <a:solidFill>
                  <a:srgbClr val="FF0066"/>
                </a:solidFill>
              </a:rPr>
              <a:t>Cell Surface Markers </a:t>
            </a:r>
            <a:r>
              <a:rPr lang="en-US" sz="2400" b="1" dirty="0" smtClean="0"/>
              <a:t>as well.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6800" y="5181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008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674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054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5000" y="3657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49" grpId="0"/>
      <p:bldP spid="50" grpId="0"/>
      <p:bldP spid="51" grpId="0"/>
      <p:bldP spid="52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048000"/>
            <a:ext cx="346961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Hexagon 31"/>
          <p:cNvSpPr/>
          <p:nvPr/>
        </p:nvSpPr>
        <p:spPr>
          <a:xfrm>
            <a:off x="8915400" y="1066800"/>
            <a:ext cx="3810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Hexagon 34"/>
          <p:cNvSpPr/>
          <p:nvPr/>
        </p:nvSpPr>
        <p:spPr>
          <a:xfrm>
            <a:off x="7391400" y="228600"/>
            <a:ext cx="3048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Hexagon 35"/>
          <p:cNvSpPr/>
          <p:nvPr/>
        </p:nvSpPr>
        <p:spPr>
          <a:xfrm>
            <a:off x="6781800" y="762000"/>
            <a:ext cx="3048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exagon 36"/>
          <p:cNvSpPr/>
          <p:nvPr/>
        </p:nvSpPr>
        <p:spPr>
          <a:xfrm>
            <a:off x="8229600" y="1600200"/>
            <a:ext cx="3810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7467600" y="1905000"/>
            <a:ext cx="381000" cy="304800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6800" y="5181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008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674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054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5000" y="3657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pic>
        <p:nvPicPr>
          <p:cNvPr id="54" name="Picture 53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-228600"/>
            <a:ext cx="2699253" cy="25908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-2667000" y="2362200"/>
            <a:ext cx="7027222" cy="29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331925">
            <a:off x="801168" y="4166930"/>
            <a:ext cx="7617737" cy="320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704069">
            <a:off x="7377542" y="4701937"/>
            <a:ext cx="239280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TextBox 54"/>
          <p:cNvSpPr txBox="1"/>
          <p:nvPr/>
        </p:nvSpPr>
        <p:spPr>
          <a:xfrm>
            <a:off x="381000" y="5410200"/>
            <a:ext cx="69342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The cells continue to develop and mature into </a:t>
            </a:r>
            <a:r>
              <a:rPr lang="en-US" sz="2400" b="1" dirty="0" err="1" smtClean="0">
                <a:solidFill>
                  <a:srgbClr val="0070C0"/>
                </a:solidFill>
              </a:rPr>
              <a:t>Astrocytes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chemeClr val="accent6"/>
                </a:solidFill>
              </a:rPr>
              <a:t>Neurons</a:t>
            </a:r>
            <a:r>
              <a:rPr lang="en-US" sz="2400" b="1" dirty="0" smtClean="0"/>
              <a:t>, and </a:t>
            </a:r>
            <a:r>
              <a:rPr lang="en-US" sz="24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Ogliodendrocytes</a:t>
            </a:r>
            <a:r>
              <a:rPr 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400" b="1" dirty="0" smtClean="0"/>
              <a:t>using the nutrient rich ‘</a:t>
            </a:r>
            <a:r>
              <a:rPr lang="en-US" sz="2400" b="1" dirty="0" err="1" smtClean="0">
                <a:solidFill>
                  <a:srgbClr val="FF0000"/>
                </a:solidFill>
              </a:rPr>
              <a:t>neurogenic</a:t>
            </a:r>
            <a:r>
              <a:rPr lang="en-US" sz="2400" b="1" dirty="0" smtClean="0">
                <a:solidFill>
                  <a:srgbClr val="FF0000"/>
                </a:solidFill>
              </a:rPr>
              <a:t> niche</a:t>
            </a:r>
            <a:r>
              <a:rPr lang="en-US" sz="2400" b="1" dirty="0" smtClean="0"/>
              <a:t>’.</a:t>
            </a:r>
            <a:endParaRPr lang="en-US" sz="2400" b="1" dirty="0"/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6" grpId="0" animBg="1"/>
      <p:bldP spid="37" grpId="0" animBg="1"/>
      <p:bldP spid="41" grpId="0" animBg="1"/>
      <p:bldP spid="5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048000"/>
            <a:ext cx="346961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6800" y="5181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008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674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054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15000" y="3657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MAP2ab+</a:t>
            </a:r>
            <a:endParaRPr lang="en-US" b="1" dirty="0">
              <a:solidFill>
                <a:srgbClr val="FF0066"/>
              </a:solidFill>
            </a:endParaRPr>
          </a:p>
        </p:txBody>
      </p:sp>
      <p:pic>
        <p:nvPicPr>
          <p:cNvPr id="54" name="Picture 53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-228600"/>
            <a:ext cx="2699253" cy="25908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-2667000" y="2362200"/>
            <a:ext cx="7027222" cy="29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331925">
            <a:off x="801168" y="4166930"/>
            <a:ext cx="7617737" cy="320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704069">
            <a:off x="7377542" y="4701937"/>
            <a:ext cx="239280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TextBox 54"/>
          <p:cNvSpPr txBox="1"/>
          <p:nvPr/>
        </p:nvSpPr>
        <p:spPr>
          <a:xfrm>
            <a:off x="1295400" y="5715000"/>
            <a:ext cx="64770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If new neurons are </a:t>
            </a:r>
            <a:r>
              <a:rPr lang="en-US" sz="2400" b="1" dirty="0" smtClean="0">
                <a:solidFill>
                  <a:srgbClr val="FF0000"/>
                </a:solidFill>
              </a:rPr>
              <a:t>stimulated</a:t>
            </a:r>
            <a:r>
              <a:rPr lang="en-US" sz="2400" b="1" dirty="0" smtClean="0"/>
              <a:t> by existing neurons, they become wired into existing circuits</a:t>
            </a:r>
            <a:endParaRPr lang="en-US" sz="24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-914400" y="5029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GABA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-1828800" y="3733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Glutamate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-1828800" y="3352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Glutamate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-16764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Glutamate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-1295400" y="4724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GABA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300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9.36416E-6 C 0.01806 0.00764 0.03594 0.01735 0.054 0.02521 C 0.06685 0.03099 0.08074 0.03261 0.09376 0.03792 C 0.11303 0.04579 0.11147 0.04856 0.13178 0.04856 C 0.13213 0.04856 0.16251 0.05064 0.16824 0.05272 C 0.17015 0.05342 0.17136 0.05596 0.1731 0.05688 C 0.1757 0.05827 0.18108 0.0592 0.18108 0.0592 " pathEditMode="relative" ptsTypes="ffffffA">
                                      <p:cBhvr>
                                        <p:cTn id="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3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5.83333E-6 5.43353E-6 C 0.01145 0.00486 0.00416 5.43353E-6 0.01267 0.02752 C 0.01909 0.04856 0.02482 0.07007 0.03176 0.09088 C 0.0361 0.10382 0.04131 0.11631 0.046 0.12903 C 0.04721 0.13249 0.05051 0.15007 0.05399 0.15215 C 0.07013 0.16117 0.08923 0.16579 0.10642 0.16903 C 0.13801 0.18151 0.17204 0.18822 0.20485 0.19238 C 0.21388 0.19515 0.22291 0.1977 0.23176 0.20093 C 0.23541 0.20232 0.24287 0.2051 0.24287 0.2051 " pathEditMode="relative" ptsTypes="ffffffffA">
                                      <p:cBhvr>
                                        <p:cTn id="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-6.76301E-6 C 0.00295 0.02034 0.01354 0.02774 0.02552 0.04022 C 0.05937 0.07514 0.13611 0.0608 0.16197 0.0615 C 0.17309 0.06404 0.1842 0.06681 0.19531 0.06982 C 0.20781 0.08092 0.20138 0.07699 0.2302 0.0719 C 0.23211 0.07167 0.23298 0.0682 0.23489 0.06774 C 0.2401 0.06658 0.24548 0.06774 0.25086 0.06774 " pathEditMode="relative" ptsTypes="ffffffA">
                                      <p:cBhvr>
                                        <p:cTn id="1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3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7778E-7 -8.09249E-7 C -0.00834 -0.03352 -0.00504 -0.07121 0.00798 -0.10127 C 0.00902 -0.11028 0.00868 -0.11514 0.01267 -0.12254 C 0.02552 -0.14682 0.06527 -0.15653 0.08576 -0.16046 C 0.11145 -0.15815 0.10295 -0.15791 0.12066 -0.15213 C 0.1276 -0.14751 0.1408 -0.14427 0.146 -0.13734 " pathEditMode="relative" ptsTypes="fffffA">
                                      <p:cBhvr>
                                        <p:cTn id="1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3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8.49711E-6 C 0.02639 -0.00694 0.05712 0.00416 0.0842 0.00647 C 0.10365 0.01017 0.12326 0.01156 0.14288 0.01479 C 0.15191 0.01618 0.16997 0.01919 0.16997 0.01919 C 0.18681 0.02473 0.19653 0.0252 0.21441 0.02335 C 0.22083 0.01479 0.22917 0.00947 0.23663 0.00231 C 0.23941 -0.00024 0.24201 -0.00301 0.24445 -0.00625 C 0.24635 -0.00879 0.24722 -0.01249 0.24931 -0.0148 C 0.25104 -0.01688 0.25365 -0.01711 0.25556 -0.01896 C 0.25747 -0.02058 0.25885 -0.02313 0.26042 -0.02521 C 0.26684 -0.05133 0.26823 -0.08024 0.26823 -0.10775 " pathEditMode="relative" ptsTypes="ffffffffffA">
                                      <p:cBhvr>
                                        <p:cTn id="1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9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54" name="Picture 53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-228600"/>
            <a:ext cx="2699253" cy="25908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800000">
            <a:off x="-2667000" y="2362200"/>
            <a:ext cx="7027222" cy="29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377542" y="4701937"/>
            <a:ext cx="239280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8331925">
            <a:off x="801168" y="4166930"/>
            <a:ext cx="7617737" cy="320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TextBox 54"/>
          <p:cNvSpPr txBox="1"/>
          <p:nvPr/>
        </p:nvSpPr>
        <p:spPr>
          <a:xfrm>
            <a:off x="1295400" y="5715000"/>
            <a:ext cx="64770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If new neurons are </a:t>
            </a:r>
            <a:r>
              <a:rPr lang="en-US" sz="2400" b="1" dirty="0" smtClean="0">
                <a:solidFill>
                  <a:srgbClr val="FF0000"/>
                </a:solidFill>
              </a:rPr>
              <a:t>NOT</a:t>
            </a:r>
            <a:r>
              <a:rPr lang="en-US" sz="2400" b="1" dirty="0" smtClean="0"/>
              <a:t> stimulated, then they undergo programmed cell death (</a:t>
            </a:r>
            <a:r>
              <a:rPr lang="en-US" sz="2400" b="1" dirty="0" smtClean="0">
                <a:solidFill>
                  <a:srgbClr val="FF0000"/>
                </a:solidFill>
              </a:rPr>
              <a:t>Apoptosis</a:t>
            </a:r>
            <a:r>
              <a:rPr lang="en-US" sz="2400" b="1" dirty="0" smtClean="0"/>
              <a:t>)</a:t>
            </a:r>
            <a:endParaRPr lang="en-US" sz="2400" b="1" dirty="0"/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81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Explosion 2 24"/>
          <p:cNvSpPr/>
          <p:nvPr/>
        </p:nvSpPr>
        <p:spPr>
          <a:xfrm>
            <a:off x="6096000" y="-2057400"/>
            <a:ext cx="6096000" cy="4724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086600" y="457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Injured Tissue</a:t>
            </a:r>
            <a:endParaRPr lang="en-US" sz="3600" b="1" dirty="0"/>
          </a:p>
        </p:txBody>
      </p:sp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54" name="Picture 53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-228600"/>
            <a:ext cx="2699253" cy="25908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800000">
            <a:off x="-2667000" y="2362200"/>
            <a:ext cx="7027222" cy="29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377542" y="4701937"/>
            <a:ext cx="239280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1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2514600" y="5562600"/>
            <a:ext cx="2699253" cy="2590800"/>
          </a:xfrm>
          <a:prstGeom prst="rect">
            <a:avLst/>
          </a:prstGeom>
        </p:spPr>
      </p:pic>
      <p:pic>
        <p:nvPicPr>
          <p:cNvPr id="33" name="Picture 32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81200" y="6858000"/>
            <a:ext cx="2699253" cy="259080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457200" y="5486401"/>
            <a:ext cx="70866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The Injured site slowly regains function with stimulation in neighboring neuron circuits and </a:t>
            </a:r>
            <a:r>
              <a:rPr lang="en-US" sz="2400" b="1" dirty="0" smtClean="0">
                <a:solidFill>
                  <a:srgbClr val="FF0000"/>
                </a:solidFill>
              </a:rPr>
              <a:t>cortical re-mapping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6.93642E-7 C 0.00295 -0.01549 0.01041 -0.02104 0.01909 -0.03167 C 0.04323 -0.06173 0.07361 -0.08624 0.10642 -0.09503 C 0.11979 -0.09364 0.13402 -0.0941 0.14757 -0.09086 C 0.15173 -0.08994 0.15503 -0.08531 0.15868 -0.08231 C 0.1651 -0.07676 0.17135 -0.07098 0.17777 -0.06543 C 0.19357 -0.05133 0.2085 -0.03653 0.22066 -0.01688 C 0.23472 -0.0215 0.24166 -0.03214 0.25399 -0.04208 C 0.29132 -0.07214 0.33663 -0.10196 0.3809 -0.10774 C 0.40104 -0.10612 0.42187 -0.10844 0.44132 -0.10127 C 0.4677 -0.09133 0.42135 -0.10289 0.45711 -0.09503 C 0.47326 -0.08809 0.47378 -0.09549 0.48889 -0.10982 C 0.51336 -0.13318 0.53836 -0.15884 0.5651 -0.17757 C 0.57916 -0.18751 0.59357 -0.19583 0.60955 -0.19861 C 0.62014 -0.20046 0.64132 -0.20277 0.64132 -0.20277 C 0.67725 -0.20138 0.68003 -0.2067 0.70312 -0.19653 C 0.73906 -0.18081 0.69132 -0.20162 0.7158 -0.18797 C 0.72048 -0.18543 0.7302 -0.18173 0.7302 -0.18173 C 0.73125 -0.20925 0.72882 -0.22936 0.73958 -0.25156 C 0.7401 -0.25572 0.74045 -0.25988 0.74132 -0.26404 C 0.74218 -0.26844 0.74444 -0.27676 0.74444 -0.27676 C 0.7467 -0.30497 0.74791 -0.33364 0.74288 -0.36138 C 0.7434 -0.38034 0.74357 -0.39953 0.74444 -0.41849 C 0.74461 -0.4215 0.74878 -0.43907 0.74913 -0.43953 C 0.75225 -0.4437 0.75555 -0.44809 0.75868 -0.45225 C 0.76145 -0.45595 0.7651 -0.46497 0.7651 -0.46497 C 0.76927 -0.48231 0.76979 -0.49688 0.76979 -0.46497 " pathEditMode="relative" ptsTypes="ffffffffffffffffffffffffffA">
                                      <p:cBhvr>
                                        <p:cTn id="1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1111E-6 6.01156E-6 C 0.00677 -0.05502 0.03541 -0.09826 0.07152 -0.12485 C 0.08229 -0.13271 0.09531 -0.13456 0.10642 -0.14173 C 0.10954 -0.14381 0.11284 -0.14566 0.11597 -0.14797 C 0.11857 -0.15005 0.121 -0.15259 0.12378 -0.15444 C 0.13072 -0.15907 0.13993 -0.1623 0.146 -0.16924 C 0.1467 -0.16993 0.15659 -0.18334 0.15868 -0.18612 C 0.15972 -0.18751 0.16197 -0.19028 0.16197 -0.19028 C 0.16319 -0.19976 0.16423 -0.21086 0.16666 -0.21988 C 0.17013 -0.23259 0.17934 -0.24161 0.17934 -0.25595 " pathEditMode="relative" ptsTypes="fffffffffA"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5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-457200"/>
            <a:ext cx="3555099" cy="320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438400"/>
            <a:ext cx="2286000" cy="2309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564524"/>
            <a:ext cx="2971383" cy="2693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975816" cy="17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1752600" y="457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3048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762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05000" y="990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1219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524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66800" y="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/>
                </a:solidFill>
              </a:rPr>
              <a:t>GFAP+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3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8600" y="4953000"/>
            <a:ext cx="210171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895600" y="4267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430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430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57400" y="2590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4343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MAP2ab+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410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63000" y="5105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72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63000" y="6172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296400" y="5638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92D050"/>
                </a:solidFill>
              </a:rPr>
              <a:t>GalC</a:t>
            </a:r>
            <a:r>
              <a:rPr lang="en-US" b="1" dirty="0" smtClean="0">
                <a:solidFill>
                  <a:srgbClr val="92D050"/>
                </a:solidFill>
              </a:rPr>
              <a:t>+</a:t>
            </a:r>
            <a:endParaRPr lang="en-US" b="1" dirty="0">
              <a:solidFill>
                <a:srgbClr val="92D050"/>
              </a:solidFill>
            </a:endParaRPr>
          </a:p>
        </p:txBody>
      </p:sp>
      <p:pic>
        <p:nvPicPr>
          <p:cNvPr id="54" name="Picture 53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-228600"/>
            <a:ext cx="2699253" cy="2590800"/>
          </a:xfrm>
          <a:prstGeom prst="rect">
            <a:avLst/>
          </a:prstGeom>
        </p:spPr>
      </p:pic>
      <p:pic>
        <p:nvPicPr>
          <p:cNvPr id="5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800000">
            <a:off x="-2667000" y="2362200"/>
            <a:ext cx="7027222" cy="29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377542" y="4701937"/>
            <a:ext cx="2392807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1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2667000"/>
            <a:ext cx="2699253" cy="2590800"/>
          </a:xfrm>
          <a:prstGeom prst="rect">
            <a:avLst/>
          </a:prstGeom>
        </p:spPr>
      </p:pic>
      <p:pic>
        <p:nvPicPr>
          <p:cNvPr id="33" name="Picture 32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5029200"/>
            <a:ext cx="2699253" cy="259080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457200" y="5486401"/>
            <a:ext cx="70866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Reactive </a:t>
            </a:r>
            <a:r>
              <a:rPr lang="en-US" sz="2400" b="1" dirty="0" err="1" smtClean="0"/>
              <a:t>Astrocytes</a:t>
            </a:r>
            <a:r>
              <a:rPr lang="en-US" sz="2400" b="1" dirty="0" smtClean="0"/>
              <a:t> </a:t>
            </a:r>
            <a:r>
              <a:rPr lang="en-US" sz="2400" b="1" dirty="0" smtClean="0"/>
              <a:t>return to their </a:t>
            </a:r>
            <a:r>
              <a:rPr lang="en-US" sz="2400" b="1" dirty="0" smtClean="0">
                <a:solidFill>
                  <a:srgbClr val="FF0000"/>
                </a:solidFill>
              </a:rPr>
              <a:t>Quiescent</a:t>
            </a:r>
            <a:r>
              <a:rPr lang="en-US" sz="2400" b="1" dirty="0" smtClean="0"/>
              <a:t> state until they are activated once again. </a:t>
            </a:r>
            <a:endParaRPr lang="en-US" sz="2400" b="1" dirty="0"/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936304">
            <a:off x="6792528" y="367443"/>
            <a:ext cx="470294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890165">
            <a:off x="8570584" y="1424952"/>
            <a:ext cx="1146830" cy="1036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499986">
            <a:off x="128657" y="2891262"/>
            <a:ext cx="1102132" cy="99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0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71800" y="-533400"/>
            <a:ext cx="3581400" cy="3276600"/>
          </a:xfrm>
          <a:prstGeom prst="rect">
            <a:avLst/>
          </a:prstGeom>
        </p:spPr>
      </p:pic>
      <p:pic>
        <p:nvPicPr>
          <p:cNvPr id="49" name="Picture 48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72400" y="2438400"/>
            <a:ext cx="2292380" cy="2200274"/>
          </a:xfrm>
          <a:prstGeom prst="rect">
            <a:avLst/>
          </a:prstGeom>
        </p:spPr>
      </p:pic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onal Stripe 4"/>
          <p:cNvSpPr/>
          <p:nvPr/>
        </p:nvSpPr>
        <p:spPr>
          <a:xfrm rot="18516610">
            <a:off x="2386066" y="-877449"/>
            <a:ext cx="685800" cy="48768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Blood Vessel</a:t>
            </a:r>
            <a:endParaRPr lang="en-US" b="1" dirty="0"/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28600" y="5181600"/>
            <a:ext cx="2805297" cy="1181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150892">
            <a:off x="-1170441" y="3031595"/>
            <a:ext cx="3014880" cy="127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895600"/>
            <a:ext cx="2862262" cy="12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3581400"/>
            <a:ext cx="1143000" cy="1097076"/>
          </a:xfrm>
          <a:prstGeom prst="rect">
            <a:avLst/>
          </a:prstGeom>
        </p:spPr>
      </p:pic>
      <p:pic>
        <p:nvPicPr>
          <p:cNvPr id="20" name="Picture 19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4038600"/>
            <a:ext cx="1429016" cy="1371600"/>
          </a:xfrm>
          <a:prstGeom prst="rect">
            <a:avLst/>
          </a:prstGeom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1200" y="3733800"/>
            <a:ext cx="609600" cy="55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2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7474530">
            <a:off x="7754610" y="1778020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4644892" y="34020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1304171">
            <a:off x="5736123" y="23591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09600" y="5791200"/>
            <a:ext cx="72390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brain tissue may never function the same after an injury, but it attempts to return to a </a:t>
            </a:r>
            <a:r>
              <a:rPr lang="en-US" sz="2400" b="1" dirty="0" smtClean="0">
                <a:solidFill>
                  <a:srgbClr val="FF0000"/>
                </a:solidFill>
              </a:rPr>
              <a:t>Normal</a:t>
            </a:r>
            <a:r>
              <a:rPr lang="en-US" sz="2400" dirty="0" smtClean="0"/>
              <a:t> state.</a:t>
            </a:r>
            <a:endParaRPr lang="en-US" sz="2400" dirty="0"/>
          </a:p>
        </p:txBody>
      </p:sp>
    </p:spTree>
  </p:cSld>
  <p:clrMapOvr>
    <a:masterClrMapping/>
  </p:clrMapOvr>
  <p:transition spd="slow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" dur="1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4" dur="1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1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4" dur="1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3" dur="1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4" dur="1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3" dur="1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44" dur="1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3" dur="1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54" dur="1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gonal Stripe 4"/>
          <p:cNvSpPr/>
          <p:nvPr/>
        </p:nvSpPr>
        <p:spPr>
          <a:xfrm rot="18516610">
            <a:off x="2386066" y="-877449"/>
            <a:ext cx="685800" cy="48768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Blood Vessel</a:t>
            </a:r>
            <a:endParaRPr lang="en-US" b="1" dirty="0"/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28600" y="5181600"/>
            <a:ext cx="2805297" cy="1181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150892">
            <a:off x="-1170441" y="3031595"/>
            <a:ext cx="3014880" cy="127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895600"/>
            <a:ext cx="2862262" cy="12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09600" y="6027003"/>
            <a:ext cx="53340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Normal Brain Tissue</a:t>
            </a:r>
            <a:endParaRPr lang="en-US" sz="4800" dirty="0"/>
          </a:p>
        </p:txBody>
      </p:sp>
      <p:pic>
        <p:nvPicPr>
          <p:cNvPr id="19" name="Picture 18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3581400"/>
            <a:ext cx="1143000" cy="1097076"/>
          </a:xfrm>
          <a:prstGeom prst="rect">
            <a:avLst/>
          </a:prstGeom>
        </p:spPr>
      </p:pic>
      <p:pic>
        <p:nvPicPr>
          <p:cNvPr id="20" name="Picture 19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4038600"/>
            <a:ext cx="1429016" cy="1371600"/>
          </a:xfrm>
          <a:prstGeom prst="rect">
            <a:avLst/>
          </a:prstGeom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81200" y="3733800"/>
            <a:ext cx="609600" cy="552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071985">
            <a:off x="4502814" y="3450524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3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b="1" dirty="0" smtClean="0"/>
              <a:t>The End!</a:t>
            </a:r>
            <a:endParaRPr lang="en-US" b="1" dirty="0"/>
          </a:p>
        </p:txBody>
      </p:sp>
      <p:pic>
        <p:nvPicPr>
          <p:cNvPr id="4" name="Picture 3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609600"/>
            <a:ext cx="2286000" cy="219415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74530">
            <a:off x="6911150" y="1215636"/>
            <a:ext cx="1264843" cy="114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4419600"/>
            <a:ext cx="4309322" cy="1815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29000" y="3581400"/>
            <a:ext cx="1143000" cy="1097076"/>
          </a:xfrm>
          <a:prstGeom prst="rect">
            <a:avLst/>
          </a:prstGeom>
        </p:spPr>
      </p:pic>
      <p:pic>
        <p:nvPicPr>
          <p:cNvPr id="43" name="Picture 42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5800" y="685800"/>
            <a:ext cx="952677" cy="914400"/>
          </a:xfrm>
          <a:prstGeom prst="rect">
            <a:avLst/>
          </a:prstGeom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4943567">
            <a:off x="-717749" y="1746846"/>
            <a:ext cx="2173712" cy="91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4726110">
            <a:off x="1068396" y="1838166"/>
            <a:ext cx="3014880" cy="127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386066" y="-877449"/>
            <a:ext cx="685800" cy="48768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30" name="Picture 29" descr="Astrocyt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14400" y="5029200"/>
            <a:ext cx="1349626" cy="1295400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1371600" y="35052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828800" y="32766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00200" y="1905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57200" y="35052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438400" y="29718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990600" y="20574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381000" y="24384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0"/>
            <a:ext cx="5638800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Cytokines induce local inflammatory response</a:t>
            </a:r>
            <a:endParaRPr lang="en-US" sz="22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0" y="3962400"/>
            <a:ext cx="27432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Cytokines Released Upon Injury</a:t>
            </a:r>
            <a:endParaRPr lang="en-US" sz="2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838200" y="2514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Injury</a:t>
            </a:r>
            <a:endParaRPr lang="en-US" sz="2400" b="1" dirty="0"/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071985">
            <a:off x="4502814" y="3450524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0000"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9" presetClass="entr" presetSubtype="0" ac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0" presetClass="path" presetSubtype="0" repeatCount="2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5097E-6 C 0.01389 0.01226 0.01823 0.03423 0.02466 0.05342 C 0.02743 0.06175 0.03195 0.06915 0.03386 0.07794 C 0.0349 0.08279 0.03559 0.08765 0.03698 0.09228 C 0.04028 0.10384 0.04584 0.11355 0.04931 0.12512 C 0.04983 0.12928 0.04948 0.13344 0.0507 0.13737 C 0.05157 0.14061 0.05417 0.14246 0.05539 0.14547 C 0.06181 0.16004 0.0665 0.17438 0.07535 0.18663 C 0.07709 0.19334 0.07691 0.19056 0.07691 0.19473 " pathEditMode="relative" ptsTypes="ffffffffA">
                                      <p:cBhvr>
                                        <p:cTn id="7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repeatCount="200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4.77336E-6 C 0.00226 0.03978 0.00851 0.07794 0.01389 0.11703 C 0.01545 0.1279 0.01789 0.13876 0.01997 0.14963 C 0.02101 0.15518 0.02309 0.16605 0.02309 0.16605 C 0.02153 0.21531 0.02153 0.19751 0.02153 0.21948 " pathEditMode="relative" ptsTypes="ffffA">
                                      <p:cBhvr>
                                        <p:cTn id="7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6346E-6 C -0.00452 0.01735 -0.00764 0.03585 -0.01233 0.0532 C -0.01702 0.07008 -0.02726 0.08372 -0.03229 0.10037 C -0.03577 0.11171 -0.04011 0.12211 -0.04775 0.12905 C -0.05087 0.14131 -0.05556 0.1501 -0.06164 0.15981 C -0.0658 0.16652 -0.0625 0.16582 -0.06615 0.16582 " pathEditMode="relative" ptsTypes="fffffA">
                                      <p:cBhvr>
                                        <p:cTn id="7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repeatCount="2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125 0.00555 C 0.02535 0.00625 0.03837 0.00555 0.05104 0.00763 C 0.06667 0.01018 0.08715 0.03492 0.1033 0.04047 C 0.11997 0.06198 0.12535 0.06221 0.14792 0.06499 C 0.18819 0.08673 0.13767 0.06036 0.18021 0.07933 C 0.20035 0.08835 0.19132 0.08673 0.21111 0.09783 C 0.21927 0.10245 0.22743 0.1043 0.23559 0.108 C 0.24323 0.10453 0.24358 0.0976 0.2526 0.09367 C 0.25104 0.09575 0.24965 0.09806 0.24792 0.09991 C 0.24497 0.10292 0.23872 0.108 0.23872 0.10824 C 0.23472 0.11587 0.23681 0.1124 0.23264 0.11841 " pathEditMode="relative" rAng="0" ptsTypes="ffffffffffA">
                                      <p:cBhvr>
                                        <p:cTn id="8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" y="5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6.33673E-6 C -0.00434 -0.00485 -0.0217 -0.02266 -0.02777 -0.03283 C -0.04496 -0.06174 -0.05781 -0.09435 -0.07083 -0.12696 C -0.07691 -0.14199 -0.08593 -0.15332 -0.09392 -0.16604 C -0.09774 -0.17206 -0.10468 -0.18431 -0.10468 -0.18431 C -0.10694 -0.1931 -0.11076 -0.20073 -0.11389 -0.20906 C -0.11579 -0.22109 -0.12152 -0.22895 -0.12621 -0.23982 C -0.13281 -0.25508 -0.13698 -0.27451 -0.14618 -0.28677 C -0.14826 -0.29486 -0.14652 -0.29139 -0.15086 -0.29717 " pathEditMode="relative" ptsTypes="ffffffffA">
                                      <p:cBhvr>
                                        <p:cTn id="8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repeatCount="200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94444E-6 -5.73543E-7 C -0.03003 -0.02405 -0.04687 -0.05989 -0.06302 -0.10037 C -0.06736 -0.11124 -0.07153 -0.1221 -0.07535 -0.13321 C -0.08385 -0.15726 -0.08212 -0.17692 -0.10451 -0.18223 C -0.11042 -0.18732 -0.11233 -0.19357 -0.11233 -0.20282 " pathEditMode="relative" ptsTypes="ffffA">
                                      <p:cBhvr>
                                        <p:cTn id="8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repeatCount="2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11111E-6 -3.52451E-6 C -0.00174 -0.00208 -0.01823 -0.02081 -0.02153 -0.02659 C -0.03143 -0.04371 -0.03855 -0.06776 -0.05244 -0.08002 C -0.0625 -0.07539 -0.07084 -0.07585 -0.0816 -0.07585 " pathEditMode="relative" ptsTypes="fffA">
                                      <p:cBhvr>
                                        <p:cTn id="8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"/>
                            </p:stCondLst>
                            <p:childTnLst>
                              <p:par>
                                <p:cTn id="8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500"/>
                            </p:stCondLst>
                            <p:childTnLst>
                              <p:par>
                                <p:cTn id="9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 animBg="1"/>
      <p:bldP spid="28" grpId="1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6" grpId="1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071985">
            <a:off x="4502814" y="3450524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2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685800"/>
            <a:ext cx="952677" cy="914400"/>
          </a:xfrm>
          <a:prstGeom prst="rect">
            <a:avLst/>
          </a:prstGeom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943567">
            <a:off x="-717749" y="1746846"/>
            <a:ext cx="2173712" cy="91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4726110">
            <a:off x="915996" y="1990566"/>
            <a:ext cx="3014880" cy="127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423294" y="-1122223"/>
            <a:ext cx="1189600" cy="5604562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30" name="Picture 29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5029200"/>
            <a:ext cx="1349626" cy="1295400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2590800" y="46482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4400" y="5029200"/>
            <a:ext cx="1305819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Astrocyt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3581400"/>
            <a:ext cx="1143000" cy="1097076"/>
          </a:xfrm>
          <a:prstGeom prst="rect">
            <a:avLst/>
          </a:prstGeom>
        </p:spPr>
      </p:pic>
      <p:sp>
        <p:nvSpPr>
          <p:cNvPr id="32" name="Oval 31"/>
          <p:cNvSpPr/>
          <p:nvPr/>
        </p:nvSpPr>
        <p:spPr>
          <a:xfrm>
            <a:off x="1524000" y="4953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0" y="3580618"/>
            <a:ext cx="1066026" cy="107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Oval 35"/>
          <p:cNvSpPr/>
          <p:nvPr/>
        </p:nvSpPr>
        <p:spPr>
          <a:xfrm>
            <a:off x="4343400" y="3810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0" y="3733800"/>
            <a:ext cx="2895600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Boundary </a:t>
            </a:r>
            <a:r>
              <a:rPr lang="en-US" sz="2200" b="1" dirty="0" err="1" smtClean="0"/>
              <a:t>Astrocytes</a:t>
            </a:r>
            <a:r>
              <a:rPr lang="en-US" sz="2200" b="1" dirty="0" smtClean="0"/>
              <a:t> Become Reactive with Cytokine Activation</a:t>
            </a:r>
            <a:endParaRPr lang="en-US" sz="2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838200" y="2362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581400"/>
            <a:ext cx="1066026" cy="107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029200"/>
            <a:ext cx="1305819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2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685800"/>
            <a:ext cx="952677" cy="914400"/>
          </a:xfrm>
          <a:prstGeom prst="rect">
            <a:avLst/>
          </a:prstGeom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943567">
            <a:off x="-717749" y="1746846"/>
            <a:ext cx="2173712" cy="91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726110">
            <a:off x="687397" y="2295367"/>
            <a:ext cx="3014880" cy="127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423294" y="-1122223"/>
            <a:ext cx="1189600" cy="5604562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30" name="Picture 29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5029200"/>
            <a:ext cx="1349626" cy="1295400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2590800" y="46482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029200"/>
            <a:ext cx="1305819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3581400"/>
            <a:ext cx="1143000" cy="1097076"/>
          </a:xfrm>
          <a:prstGeom prst="rect">
            <a:avLst/>
          </a:prstGeom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580618"/>
            <a:ext cx="1066026" cy="107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TextBox 44"/>
          <p:cNvSpPr txBox="1"/>
          <p:nvPr/>
        </p:nvSpPr>
        <p:spPr>
          <a:xfrm>
            <a:off x="0" y="3810000"/>
            <a:ext cx="259080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Reactive </a:t>
            </a:r>
            <a:r>
              <a:rPr lang="en-US" sz="2200" b="1" dirty="0" err="1" smtClean="0"/>
              <a:t>Astrocytes</a:t>
            </a:r>
            <a:r>
              <a:rPr lang="en-US" sz="2200" b="1" dirty="0" smtClean="0"/>
              <a:t> Proliferate </a:t>
            </a:r>
            <a:endParaRPr lang="en-US" sz="2200" b="1" dirty="0"/>
          </a:p>
        </p:txBody>
      </p:sp>
      <p:sp>
        <p:nvSpPr>
          <p:cNvPr id="32" name="Oval 31"/>
          <p:cNvSpPr/>
          <p:nvPr/>
        </p:nvSpPr>
        <p:spPr>
          <a:xfrm>
            <a:off x="1524000" y="4953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343400" y="3810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38200" y="2362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071985">
            <a:off x="4502814" y="3450524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3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6 0.0333 C -0.02257 0.0222 -0.02864 0.01249 -0.03368 -0.00069 C -0.03941 -0.01549 -0.0467 -0.03145 -0.05468 -0.03677 C -0.06076 -0.04625 -0.06753 -0.05828 -0.07447 -0.06221 C -0.08941 -0.08834 -0.09757 -0.08834 -0.11632 -0.09089 C -0.12013 -0.09412 -0.11857 -0.09227 -0.12135 -0.09598 " pathEditMode="relative" rAng="0" ptsTypes="fffffA">
                                      <p:cBhvr>
                                        <p:cTn id="1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6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17 1.23959E-6 C -0.00451 -0.00694 -0.00642 -0.01434 -0.01007 -0.02082 C -0.01163 -0.02359 -0.01389 -0.02475 -0.01562 -0.02706 C -0.02152 -0.03585 -0.02534 -0.04533 -0.03073 -0.05412 C -0.03906 -0.06707 -0.02951 -0.04857 -0.03871 -0.06522 C -0.04323 -0.0747 -0.04635 -0.08372 -0.05225 -0.09089 C -0.05711 -0.10176 -0.06145 -0.11286 -0.06823 -0.12142 C -0.07222 -0.13044 -0.07239 -0.12974 -0.07343 -0.14015 C -0.07378 -0.14408 -0.07482 -0.15171 -0.07465 -0.15148 " pathEditMode="relative" rAng="-972443" ptsTypes="ffffffffA">
                                      <p:cBhvr>
                                        <p:cTn id="1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2362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423294" y="-1122223"/>
            <a:ext cx="1189600" cy="5604562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7244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7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743200"/>
            <a:ext cx="687347" cy="69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1600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429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51"/>
          <p:cNvSpPr txBox="1"/>
          <p:nvPr/>
        </p:nvSpPr>
        <p:spPr>
          <a:xfrm>
            <a:off x="3733800" y="2971800"/>
            <a:ext cx="3810000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Proliferated </a:t>
            </a:r>
            <a:r>
              <a:rPr lang="en-US" sz="2200" b="1" dirty="0" err="1" smtClean="0"/>
              <a:t>Astrocytes</a:t>
            </a:r>
            <a:r>
              <a:rPr lang="en-US" sz="2200" b="1" dirty="0" smtClean="0"/>
              <a:t> form a barrier around the injured site called a </a:t>
            </a:r>
            <a:r>
              <a:rPr lang="en-US" sz="2200" b="1" dirty="0" err="1" smtClean="0">
                <a:solidFill>
                  <a:srgbClr val="FF0000"/>
                </a:solidFill>
              </a:rPr>
              <a:t>Glial</a:t>
            </a:r>
            <a:r>
              <a:rPr lang="en-US" sz="2200" b="1" dirty="0" smtClean="0">
                <a:solidFill>
                  <a:srgbClr val="FF0000"/>
                </a:solidFill>
              </a:rPr>
              <a:t> Scar. </a:t>
            </a:r>
            <a:endParaRPr lang="en-US" sz="2200" b="1" dirty="0">
              <a:solidFill>
                <a:srgbClr val="FF0000"/>
              </a:solidFill>
            </a:endParaRPr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371600"/>
            <a:ext cx="763547" cy="77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81200"/>
            <a:ext cx="762000" cy="76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3276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Box 35"/>
          <p:cNvSpPr txBox="1"/>
          <p:nvPr/>
        </p:nvSpPr>
        <p:spPr>
          <a:xfrm>
            <a:off x="838200" y="2362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34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34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2362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423294" y="-1122223"/>
            <a:ext cx="1189600" cy="5604562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7244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7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743200"/>
            <a:ext cx="687347" cy="69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1600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429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51"/>
          <p:cNvSpPr txBox="1"/>
          <p:nvPr/>
        </p:nvSpPr>
        <p:spPr>
          <a:xfrm>
            <a:off x="3733800" y="2971800"/>
            <a:ext cx="3352800" cy="14465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The</a:t>
            </a:r>
            <a:r>
              <a:rPr lang="en-US" sz="2200" b="1" dirty="0" smtClean="0">
                <a:solidFill>
                  <a:srgbClr val="FF0000"/>
                </a:solidFill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</a:rPr>
              <a:t>Glial</a:t>
            </a:r>
            <a:r>
              <a:rPr lang="en-US" sz="2200" b="1" dirty="0" smtClean="0">
                <a:solidFill>
                  <a:srgbClr val="FF0000"/>
                </a:solidFill>
              </a:rPr>
              <a:t> Scar </a:t>
            </a:r>
            <a:r>
              <a:rPr lang="en-US" sz="2200" b="1" dirty="0" smtClean="0"/>
              <a:t>blocks the further release of cytokines from the injured tissue</a:t>
            </a:r>
            <a:r>
              <a:rPr lang="en-US" sz="2200" b="1" dirty="0" smtClean="0">
                <a:solidFill>
                  <a:srgbClr val="FF0000"/>
                </a:solidFill>
              </a:rPr>
              <a:t>  </a:t>
            </a:r>
            <a:endParaRPr lang="en-US" sz="2200" b="1" dirty="0">
              <a:solidFill>
                <a:srgbClr val="FF0000"/>
              </a:solidFill>
            </a:endParaRPr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371600"/>
            <a:ext cx="763547" cy="77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81200"/>
            <a:ext cx="762000" cy="76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3276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Oval 35"/>
          <p:cNvSpPr/>
          <p:nvPr/>
        </p:nvSpPr>
        <p:spPr>
          <a:xfrm>
            <a:off x="1981200" y="25146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990600" y="29718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676400" y="3048000"/>
            <a:ext cx="228600" cy="228600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838200" y="2362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312 0.02891 0.0092 0.05897 0.01701 0.08603 C 0.01892 0.09251 0.01892 0.1006 0.02153 0.10662 C 0.02326 0.11101 0.02569 0.11471 0.02778 0.11887 C 0.02865 0.12072 0.02934 0.12489 0.02934 0.12489 L 0.08316 -0.03076 L -0.11528 -0.13321 L -0.19844 -0.04093 L -0.05226 -0.0636 " pathEditMode="relative" ptsTypes="ffffAAAAA">
                                      <p:cBhvr>
                                        <p:cTn id="25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4"/>
                                            </p:cond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077 0.1147 L -0.17222 -0.03076 L 0.05225 -0.18247 L 0.00156 -0.12304 " pathEditMode="relative" ptsTypes="AAAAA">
                                      <p:cBhvr>
                                        <p:cTn id="27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6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618 0.15772 L -0.03073 -0.21508 L 0.09843 -0.03284 " pathEditMode="relative" ptsTypes="AAAA">
                                      <p:cBhvr>
                                        <p:cTn id="29" dur="3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36" grpId="0" animBg="1"/>
      <p:bldP spid="36" grpId="1" animBg="1"/>
      <p:bldP spid="40" grpId="0" animBg="1"/>
      <p:bldP spid="40" grpId="1" animBg="1"/>
      <p:bldP spid="42" grpId="0" animBg="1"/>
      <p:bldP spid="4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2362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457200"/>
            <a:ext cx="914400" cy="87766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5680299">
            <a:off x="3735605" y="2444349"/>
            <a:ext cx="3159788" cy="133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iagonal Stripe 4"/>
          <p:cNvSpPr/>
          <p:nvPr/>
        </p:nvSpPr>
        <p:spPr>
          <a:xfrm rot="18516610">
            <a:off x="2423294" y="-1122223"/>
            <a:ext cx="1189600" cy="5604562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 descr="Neur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62400" y="228600"/>
            <a:ext cx="3304082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6336229">
            <a:off x="5739914" y="1025319"/>
            <a:ext cx="359504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725468">
            <a:off x="6085080" y="4507710"/>
            <a:ext cx="3167062" cy="1334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419600"/>
            <a:ext cx="2971800" cy="1251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48236">
            <a:off x="4137608" y="4710973"/>
            <a:ext cx="3221230" cy="1357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152216">
            <a:off x="7289443" y="1668369"/>
            <a:ext cx="2531715" cy="1066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1066800"/>
            <a:ext cx="1143000" cy="1097076"/>
          </a:xfrm>
          <a:prstGeom prst="rect">
            <a:avLst/>
          </a:prstGeom>
        </p:spPr>
      </p:pic>
      <p:pic>
        <p:nvPicPr>
          <p:cNvPr id="22" name="Picture 21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2590800"/>
            <a:ext cx="1273071" cy="1221921"/>
          </a:xfrm>
          <a:prstGeom prst="rect">
            <a:avLst/>
          </a:prstGeom>
        </p:spPr>
      </p:pic>
      <p:pic>
        <p:nvPicPr>
          <p:cNvPr id="23" name="Picture 22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5257800"/>
            <a:ext cx="1447800" cy="1389629"/>
          </a:xfrm>
          <a:prstGeom prst="rect">
            <a:avLst/>
          </a:prstGeom>
        </p:spPr>
      </p:pic>
      <p:pic>
        <p:nvPicPr>
          <p:cNvPr id="26" name="Picture 2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066800"/>
            <a:ext cx="955512" cy="917121"/>
          </a:xfrm>
          <a:prstGeom prst="rect">
            <a:avLst/>
          </a:prstGeom>
        </p:spPr>
      </p:pic>
      <p:pic>
        <p:nvPicPr>
          <p:cNvPr id="24" name="Picture 23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3400" y="3505200"/>
            <a:ext cx="1219200" cy="1170214"/>
          </a:xfrm>
          <a:prstGeom prst="rect">
            <a:avLst/>
          </a:prstGeom>
        </p:spPr>
      </p:pic>
      <p:pic>
        <p:nvPicPr>
          <p:cNvPr id="27" name="Picture 2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828800"/>
            <a:ext cx="876123" cy="840921"/>
          </a:xfrm>
          <a:prstGeom prst="rect">
            <a:avLst/>
          </a:prstGeom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1" y="1524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Explosion 2 27"/>
          <p:cNvSpPr/>
          <p:nvPr/>
        </p:nvSpPr>
        <p:spPr>
          <a:xfrm>
            <a:off x="228600" y="1752600"/>
            <a:ext cx="2590800" cy="19812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6273225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Injured Brain Tissue</a:t>
            </a:r>
            <a:endParaRPr lang="en-US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7244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67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743200"/>
            <a:ext cx="687347" cy="694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906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8600" y="16002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429000"/>
            <a:ext cx="838200" cy="84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51"/>
          <p:cNvSpPr txBox="1"/>
          <p:nvPr/>
        </p:nvSpPr>
        <p:spPr>
          <a:xfrm>
            <a:off x="3733800" y="2971800"/>
            <a:ext cx="3352800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Reactive </a:t>
            </a:r>
            <a:r>
              <a:rPr lang="en-US" sz="2200" b="1" dirty="0" err="1" smtClean="0"/>
              <a:t>Astrocytes</a:t>
            </a:r>
            <a:r>
              <a:rPr lang="en-US" sz="2200" b="1" dirty="0" smtClean="0"/>
              <a:t> attract Progenitor cells to the </a:t>
            </a:r>
            <a:r>
              <a:rPr lang="en-US" sz="2200" b="1" dirty="0" err="1" smtClean="0">
                <a:solidFill>
                  <a:srgbClr val="FF0000"/>
                </a:solidFill>
              </a:rPr>
              <a:t>Glial</a:t>
            </a:r>
            <a:r>
              <a:rPr lang="en-US" sz="2200" b="1" dirty="0" smtClean="0">
                <a:solidFill>
                  <a:srgbClr val="FF0000"/>
                </a:solidFill>
              </a:rPr>
              <a:t> Scar</a:t>
            </a:r>
            <a:endParaRPr lang="en-US" sz="2200" b="1" dirty="0">
              <a:solidFill>
                <a:srgbClr val="FF0000"/>
              </a:solidFill>
            </a:endParaRPr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371600"/>
            <a:ext cx="763547" cy="771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981200"/>
            <a:ext cx="762000" cy="76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0" y="3276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685800" y="6248400"/>
            <a:ext cx="457200" cy="41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762000" y="457200"/>
            <a:ext cx="42034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066800" y="5105400"/>
            <a:ext cx="42034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448800" y="6096000"/>
            <a:ext cx="42034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0" y="4495800"/>
            <a:ext cx="42034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TextBox 50"/>
          <p:cNvSpPr txBox="1"/>
          <p:nvPr/>
        </p:nvSpPr>
        <p:spPr>
          <a:xfrm>
            <a:off x="3505200" y="2743200"/>
            <a:ext cx="44958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Lets take a closer Look at the events </a:t>
            </a:r>
            <a:r>
              <a:rPr lang="en-US" sz="3200" b="1" dirty="0" err="1"/>
              <a:t>o</a:t>
            </a:r>
            <a:r>
              <a:rPr lang="en-US" sz="3200" b="1" dirty="0" err="1" smtClean="0"/>
              <a:t>ccuring</a:t>
            </a:r>
            <a:r>
              <a:rPr lang="en-US" sz="3200" b="1" dirty="0" smtClean="0"/>
              <a:t> at the </a:t>
            </a:r>
            <a:r>
              <a:rPr lang="en-US" sz="3200" b="1" dirty="0" err="1" smtClean="0">
                <a:solidFill>
                  <a:srgbClr val="FF0000"/>
                </a:solidFill>
              </a:rPr>
              <a:t>Glial</a:t>
            </a:r>
            <a:r>
              <a:rPr lang="en-US" sz="3200" b="1" dirty="0" smtClean="0">
                <a:solidFill>
                  <a:srgbClr val="FF0000"/>
                </a:solidFill>
              </a:rPr>
              <a:t> Scar</a:t>
            </a:r>
            <a:r>
              <a:rPr lang="en-US" sz="3200" b="1" dirty="0" smtClean="0"/>
              <a:t>…</a:t>
            </a:r>
            <a:endParaRPr lang="en-US" sz="3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838200" y="2362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3959092" y="49207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5330691" y="2182805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204298">
            <a:off x="7783272" y="1494022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704069">
            <a:off x="7464292" y="6069006"/>
            <a:ext cx="571169" cy="51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1.3876E-7 C 0.01527 -0.01342 0.02691 -0.00694 0.04913 -0.0081 C 0.05087 -0.00879 0.05781 -0.01064 0.05989 -0.01226 C 0.06302 -0.01457 0.0658 -0.01874 0.06927 -0.02035 C 0.07222 -0.02174 0.0783 -0.02452 0.0783 -0.02452 C 0.08715 -0.03215 0.09409 -0.03747 0.10451 -0.04094 C 0.11111 -0.04024 0.11823 -0.04163 0.12465 -0.03886 C 0.12673 -0.03793 0.12656 -0.03331 0.12743 -0.03053 C 0.12864 -0.0266 0.13055 -0.01827 0.13055 -0.01827 C 0.12864 -0.00139 0.12552 0.00647 0.1184 0.02058 C 0.11649 0.02405 0.11215 0.02336 0.10902 0.02474 C 0.10382 0.02706 0.10451 0.03099 0.1 0.03492 C 0.09652 0.03769 0.09271 0.03862 0.08923 0.04116 C 0.07951 0.04833 0.0901 0.04255 0.07517 0.04926 C 0.0717 0.05088 0.06614 0.05758 0.06614 0.05758 C 0.0625 0.07169 0.06771 0.05458 0.05989 0.06984 C 0.05868 0.07215 0.05712 0.08233 0.05677 0.08418 C 0.05729 0.08834 0.05642 0.09297 0.05833 0.09644 C 0.06041 0.10037 0.06441 0.10152 0.06771 0.10453 C 0.06927 0.10569 0.07205 0.10846 0.07205 0.10846 C 0.07413 0.11656 0.07239 0.11332 0.07673 0.11864 " pathEditMode="relative" ptsTypes="ffffffffffffffffffffA">
                                      <p:cBhvr>
                                        <p:cTn id="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33333E-6 1.68363E-6 C 0.00799 -0.01711 0.02066 -0.02451 0.03386 -0.03284 C 0.04879 -0.04232 0.06528 -0.04995 0.08125 -0.05527 C 0.09202 -0.05874 0.10313 -0.05805 0.11372 -0.06152 C 0.11684 -0.06267 0.12309 -0.06568 0.12309 -0.06568 C 0.12414 -0.07007 0.12743 -0.07331 0.12761 -0.07794 C 0.12813 -0.09644 0.12813 -0.11494 0.12605 -0.13321 C 0.12292 -0.1605 0.07952 -0.15911 0.07049 -0.1598 C 0.07014 -0.15495 0.0698 -0.15032 0.0691 -0.14547 C 0.06875 -0.14338 0.06771 -0.13945 0.06771 -0.13945 " pathEditMode="relative" ptsTypes="fffffffffA">
                                      <p:cBhvr>
                                        <p:cTn id="1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5.50416E-6 C -0.01059 -0.00416 -0.02031 -0.01086 -0.03091 -0.01433 C -0.0408 -0.02104 -0.05243 -0.02335 -0.0632 -0.02659 C -0.06528 -0.02728 -0.06719 -0.02775 -0.06927 -0.02867 C -0.0724 -0.02983 -0.07535 -0.03191 -0.07847 -0.03283 C -0.0908 -0.03677 -0.10452 -0.03723 -0.11702 -0.03885 C -0.14063 -0.03792 -0.1592 -0.04139 -0.18004 -0.03283 C -0.18281 -0.03029 -0.18646 -0.02913 -0.18924 -0.02659 C -0.19306 -0.02312 -0.19636 -0.0185 -0.2 -0.01433 C -0.20486 -0.00878 -0.20712 -0.00277 -0.21233 0.00209 C -0.21441 -0.00208 -0.2165 -0.00601 -0.21858 -0.01017 C -0.22066 -0.01433 -0.22778 -0.0185 -0.22778 -0.0185 C -0.2316 -0.02566 -0.23525 -0.02937 -0.24011 -0.03468 C -0.25382 -0.04972 -0.26511 -0.06267 -0.28316 -0.06752 C -0.29288 -0.06683 -0.30261 -0.06706 -0.31233 -0.06544 C -0.31736 -0.06452 -0.32153 -0.05966 -0.32622 -0.05735 C -0.33698 -0.0518 -0.34584 -0.04347 -0.35538 -0.03468 C -0.36163 -0.0289 -0.36893 -0.0252 -0.37552 -0.02035 C -0.39167 -0.00855 -0.37882 -0.01503 -0.38924 -0.01017 C -0.41129 -0.01595 -0.41962 -0.02613 -0.43542 -0.04717 C -0.44653 -0.06197 -0.44948 -0.08233 -0.46615 -0.08811 C -0.48316 -0.08048 -0.48611 -0.06937 -0.49705 -0.0511 C -0.50209 -0.04278 -0.49983 -0.03908 -0.50625 -0.03075 C -0.50834 -0.01688 -0.51372 -0.00439 -0.51858 0.00833 C -0.52066 0.01388 -0.52153 0.02082 -0.52309 0.0266 C -0.51893 0.04348 -0.53872 0.05667 -0.54618 0.0636 C -0.56007 0.07656 -0.57292 0.09367 -0.58924 0.10038 C -0.59549 0.10708 -0.60677 0.11911 -0.61389 0.12304 C -0.62882 0.13113 -0.64584 0.13437 -0.66163 0.13738 C -0.67344 0.13599 -0.68542 0.13576 -0.69705 0.13322 C -0.70139 0.13229 -0.70521 0.12905 -0.70938 0.1272 C -0.72691 0.11957 -0.7441 0.11032 -0.76163 0.10246 C -0.76719 0.09691 -0.7717 0.09483 -0.77396 0.08604 C -0.77257 0.07725 -0.77257 0.068 -0.77084 0.05944 C -0.76754 0.04372 -0.76129 0.02753 -0.75695 0.01226 C -0.75573 0.00833 -0.75538 0.00394 -0.754 5.50416E-6 C -0.74497 -0.02405 -0.74896 -0.00878 -0.74167 -0.02451 C -0.73993 -0.02821 -0.73802 -0.03561 -0.73542 -0.03885 C -0.72587 -0.05018 -0.71563 -0.05804 -0.70313 -0.06151 C -0.69531 -0.06105 -0.67049 -0.0555 -0.65851 -0.05943 C -0.65643 -0.06498 -0.65486 -0.07076 -0.65243 -0.07585 C -0.64983 -0.0814 -0.64462 -0.09227 -0.64462 -0.09227 C -0.64358 -0.09666 -0.64045 -0.0999 -0.64011 -0.10453 C -0.63837 -0.12534 -0.65139 -0.14361 -0.65851 -0.1598 C -0.66198 -0.16766 -0.66615 -0.18293 -0.67084 -0.19056 C -0.67396 -0.19565 -0.68056 -0.2012 -0.68472 -0.2049 C -0.70417 -0.20351 -0.71111 -0.21022 -0.72014 -0.19264 C -0.71841 -0.17044 -0.72084 -0.1783 -0.71702 -0.16789 " pathEditMode="relative" ptsTypes="fffffffffffffffffffffffffffffffffffffffffffffffA">
                                      <p:cBhvr>
                                        <p:cTn id="1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93062E-6 C 0.01025 -0.00347 0.01858 -0.01156 0.02917 -0.01434 C 0.04618 -0.01364 0.0632 -0.0141 0.08004 -0.01225 C 0.08108 -0.01225 0.0948 -0.00485 0.09671 -0.00416 C 0.09844 -0.00277 0.09966 -0.00115 0.10157 -4.93062E-6 C 0.10296 0.00093 0.10469 0.00093 0.10591 0.00208 C 0.10921 0.00509 0.11216 0.00925 0.11546 0.01226 C 0.12101 0.02382 0.12657 0.03747 0.12917 0.05111 C 0.13039 0.05805 0.13073 0.06961 0.13386 0.07586 C 0.13507 0.07817 0.13716 0.07956 0.13837 0.08187 C 0.14132 0.0865 0.14254 0.09297 0.14618 0.09621 C 0.15243 0.10199 0.16042 0.108 0.16615 0.11471 C 0.17084 0.12049 0.17518 0.12697 0.18004 0.13321 C 0.1875 0.14316 0.19844 0.15056 0.20764 0.15773 C 0.21754 0.15449 0.22587 0.14778 0.23542 0.14339 C 0.2474 0.13784 0.25921 0.13368 0.27084 0.12697 C 0.279 0.12211 0.28837 0.12026 0.29688 0.11679 C 0.29983 0.11564 0.30608 0.11263 0.30608 0.11263 C 0.30938 0.09945 0.32014 0.08973 0.32778 0.08002 C 0.33559 0.07008 0.33855 0.05088 0.34462 0.03886 C 0.34844 0.0192 0.34323 0.00208 0.33976 -0.01642 C 0.33872 -0.02312 0.33802 -0.03214 0.33368 -0.037 C 0.31355 -0.06059 0.33559 -0.03191 0.31528 -0.04926 C 0.31233 -0.05203 0.30608 -0.05735 0.30608 -0.05735 C 0.30278 -0.06429 0.30313 -0.06105 0.30313 -0.06568 " pathEditMode="relative" ptsTypes="ffffffffffffffffffffffffA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05556E-6 1.57262E-7 C -0.03003 -0.0074 -0.00555 0.00254 -0.0276 -0.01642 C -0.03246 -0.02058 -0.03836 -0.0222 -0.04305 -0.0266 C -0.0559 -0.03816 -0.06788 -0.05088 -0.08003 -0.0636 C -0.08628 -0.07008 -0.09149 -0.07863 -0.09843 -0.08395 C -0.10555 -0.0895 -0.11302 -0.09459 -0.11996 -0.10037 C -0.14479 -0.12095 -0.15277 -0.13206 -0.18142 -0.13529 C -0.19739 -0.14154 -0.21771 -0.15333 -0.23229 -0.16397 C -0.23941 -0.16906 -0.24514 -0.17738 -0.25225 -0.18247 C -0.29982 -0.21693 -0.34253 -0.23081 -0.39531 -0.23358 C -0.41718 -0.2463 -0.44114 -0.25995 -0.46458 -0.26642 C -0.47378 -0.26573 -0.48298 -0.26596 -0.49218 -0.26434 C -0.50104 -0.26295 -0.51024 -0.25578 -0.5184 -0.25208 C -0.5309 -0.2463 -0.54531 -0.24075 -0.55833 -0.23774 C -0.5743 -0.24052 -0.58871 -0.24838 -0.60451 -0.25208 C -0.6283 -0.2507 -0.65034 -0.24699 -0.67378 -0.24376 C -0.67795 -0.24445 -0.68281 -0.24237 -0.68611 -0.24584 C -0.68993 -0.24977 -0.68767 -0.25833 -0.68923 -0.26434 C -0.68802 -0.27613 -0.68784 -0.28169 -0.68298 -0.29094 C -0.68038 -0.30111 -0.67812 -0.30828 -0.67066 -0.31152 C -0.66892 -0.31892 -0.66996 -0.31568 -0.66771 -0.32169 " pathEditMode="relative" ptsTypes="ffffffffffffffffffffA">
                                      <p:cBhvr>
                                        <p:cTn id="2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gonal Stripe 1"/>
          <p:cNvSpPr/>
          <p:nvPr/>
        </p:nvSpPr>
        <p:spPr>
          <a:xfrm rot="5400000">
            <a:off x="5219700" y="1104900"/>
            <a:ext cx="5029200" cy="28194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0"/>
            <a:ext cx="143310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1143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057400"/>
            <a:ext cx="150852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066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124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3352800"/>
            <a:ext cx="181023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657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23622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4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191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32766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0668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8600" y="4191000"/>
            <a:ext cx="914400" cy="92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914400" cy="877660"/>
          </a:xfrm>
          <a:prstGeom prst="rect">
            <a:avLst/>
          </a:prstGeom>
        </p:spPr>
      </p:pic>
      <p:pic>
        <p:nvPicPr>
          <p:cNvPr id="18" name="Picture 17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0" y="5980340"/>
            <a:ext cx="914400" cy="877660"/>
          </a:xfrm>
          <a:prstGeom prst="rect">
            <a:avLst/>
          </a:prstGeom>
        </p:spPr>
      </p:pic>
      <p:pic>
        <p:nvPicPr>
          <p:cNvPr id="19" name="Picture 18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57600" y="5334000"/>
            <a:ext cx="3304082" cy="1524000"/>
          </a:xfrm>
          <a:prstGeom prst="rect">
            <a:avLst/>
          </a:prstGeom>
        </p:spPr>
      </p:pic>
      <p:pic>
        <p:nvPicPr>
          <p:cNvPr id="20" name="Picture 19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4797823">
            <a:off x="5177402" y="6636355"/>
            <a:ext cx="3304082" cy="1524000"/>
          </a:xfrm>
          <a:prstGeom prst="rect">
            <a:avLst/>
          </a:prstGeom>
        </p:spPr>
      </p:pic>
      <p:pic>
        <p:nvPicPr>
          <p:cNvPr id="21" name="Picture 20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524000" y="0"/>
            <a:ext cx="2312857" cy="1066800"/>
          </a:xfrm>
          <a:prstGeom prst="rect">
            <a:avLst/>
          </a:prstGeom>
        </p:spPr>
      </p:pic>
      <p:pic>
        <p:nvPicPr>
          <p:cNvPr id="23" name="Picture 22" descr="Neuro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6392290">
            <a:off x="996497" y="5763003"/>
            <a:ext cx="3304082" cy="1524000"/>
          </a:xfrm>
          <a:prstGeom prst="rect">
            <a:avLst/>
          </a:prstGeom>
        </p:spPr>
      </p:pic>
      <p:pic>
        <p:nvPicPr>
          <p:cNvPr id="16" name="Picture 15" descr="Astrocy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5486400"/>
            <a:ext cx="1143000" cy="1097075"/>
          </a:xfrm>
          <a:prstGeom prst="rect">
            <a:avLst/>
          </a:prstGeom>
        </p:spPr>
      </p:pic>
      <p:sp>
        <p:nvSpPr>
          <p:cNvPr id="25" name="Explosion 2 24"/>
          <p:cNvSpPr/>
          <p:nvPr/>
        </p:nvSpPr>
        <p:spPr>
          <a:xfrm>
            <a:off x="3810000" y="1447800"/>
            <a:ext cx="2590800" cy="2057400"/>
          </a:xfrm>
          <a:prstGeom prst="irregularSeal2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78308" y="41910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4572000"/>
            <a:ext cx="6725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7384" y="52578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-621612"/>
            <a:ext cx="685800" cy="62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756616" y="838200"/>
            <a:ext cx="756616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1295400" y="5486400"/>
            <a:ext cx="63246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Astrocytes</a:t>
            </a:r>
            <a:r>
              <a:rPr lang="en-US" sz="2400" b="1" dirty="0" smtClean="0"/>
              <a:t> emit </a:t>
            </a:r>
            <a:r>
              <a:rPr lang="en-US" sz="2400" b="1" dirty="0" err="1" smtClean="0">
                <a:solidFill>
                  <a:srgbClr val="FF0000"/>
                </a:solidFill>
              </a:rPr>
              <a:t>N</a:t>
            </a:r>
            <a:r>
              <a:rPr lang="en-US" sz="2400" b="1" dirty="0" err="1" smtClean="0">
                <a:solidFill>
                  <a:srgbClr val="FF0000"/>
                </a:solidFill>
              </a:rPr>
              <a:t>eurite</a:t>
            </a:r>
            <a:r>
              <a:rPr lang="en-US" sz="2400" b="1" dirty="0" smtClean="0">
                <a:solidFill>
                  <a:srgbClr val="FF0000"/>
                </a:solidFill>
              </a:rPr>
              <a:t> Inhibitors </a:t>
            </a:r>
            <a:r>
              <a:rPr lang="en-US" sz="2400" b="1" dirty="0" smtClean="0"/>
              <a:t>to keep the progenitor cells undifferentiated until the correct conditions are met</a:t>
            </a:r>
            <a:endParaRPr lang="en-US" sz="2400" b="1" dirty="0"/>
          </a:p>
        </p:txBody>
      </p:sp>
      <p:sp>
        <p:nvSpPr>
          <p:cNvPr id="40" name="Oval 39"/>
          <p:cNvSpPr/>
          <p:nvPr/>
        </p:nvSpPr>
        <p:spPr>
          <a:xfrm>
            <a:off x="3352800" y="129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191000" y="457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715000" y="228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858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772400" y="3810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209800" y="1600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581400" y="3657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8956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8768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638800" y="4267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876800" y="4419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334000" y="99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7772400" y="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Blood Vessel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419600" y="19812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Injured Tissue</a:t>
            </a:r>
            <a:endParaRPr lang="en-US" sz="2400" b="1" dirty="0"/>
          </a:p>
        </p:txBody>
      </p:sp>
    </p:spTree>
  </p:cSld>
  <p:clrMapOvr>
    <a:masterClrMapping/>
  </p:clrMapOvr>
  <p:transition spd="med" advClick="0" advTm="4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94 -0.08557 C -0.00712 -0.07053 -0.0125 -0.08788 -0.00469 -0.07516 C -0.00209 -0.071 -0.00052 -0.06568 0.00139 -0.06082 C 0.00416 -0.05365 0.00416 -0.04741 0.00764 -0.0407 C 0.01267 -0.00971 0.01232 0.02359 0.00607 0.05389 C 0.00399 0.0636 0.00104 0.09274 -0.00782 0.09274 " pathEditMode="relative" rAng="0" ptsTypes="fffff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8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26735E-6 C -0.02969 -0.0037 -0.05816 -0.01318 -0.08785 -0.01642 C -0.09653 -0.01943 -0.10487 -0.02105 -0.11389 -0.02266 C -0.1191 -0.02937 -0.12188 -0.03515 -0.12778 -0.04093 C -0.13125 -0.04787 -0.14011 -0.05944 -0.14011 -0.05944 C -0.14532 -0.08002 -0.13681 -0.04903 -0.14618 -0.07169 C -0.14775 -0.07539 -0.14827 -0.07979 -0.14931 -0.08395 C -0.14983 -0.08603 -0.15087 -0.09019 -0.15087 -0.09019 C -0.14948 -0.10291 -0.14775 -0.11286 -0.14462 -0.12512 C -0.14115 -0.13876 -0.13542 -0.13807 -0.13542 -0.15587 " pathEditMode="relative" ptsTypes="fffffffff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39593E-6 C 0.01944 0.01757 0.0342 0.04163 0.05833 0.04718 C 0.0625 0.04648 0.06701 0.04787 0.07066 0.04509 C 0.08072 0.03723 0.07447 0.03469 0.07847 0.02659 C 0.08107 0.02127 0.08593 0.01827 0.08923 0.01434 C 0.08923 0.01434 0.10277 -0.0037 0.10451 -0.00602 C 0.10885 -0.0118 0.11215 -0.01943 0.11684 -0.02452 C 0.11979 -0.02752 0.12604 -0.03284 0.12604 -0.03284 C 0.12812 -0.04094 0.1309 -0.04232 0.1368 -0.0451 C 0.15816 -0.04232 0.14947 -0.04417 0.16614 -0.03284 C 0.16822 -0.03146 0.17013 -0.02984 0.17222 -0.02868 C 0.17517 -0.02706 0.18142 -0.02452 0.18142 -0.02452 C 0.20625 -0.02683 0.19809 -0.02683 0.21527 -0.03284 C 0.22395 -0.03955 0.23316 -0.04464 0.24305 -0.04718 C 0.24652 -0.04949 0.25052 -0.05019 0.25381 -0.05319 C 0.25902 -0.05782 0.26093 -0.06499 0.26614 -0.06961 C 0.26909 -0.08141 0.26562 -0.07077 0.27222 -0.08187 C 0.28194 -0.09852 0.27413 -0.0902 0.28298 -0.09829 C 0.2868 -0.10569 0.28524 -0.10222 0.28767 -0.10847 " pathEditMode="relative" ptsTypes="ffffffffffffffffff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0259E-7 C 0.00052 0.00717 0.00225 0.02729 0.00607 0.03469 C 0.00712 0.03677 0.00937 0.03701 0.01076 0.03886 C 0.02413 0.05666 0.02934 0.06846 0.04618 0.07979 C 0.04722 0.08187 0.04757 0.08465 0.04913 0.08603 C 0.05087 0.08765 0.05347 0.08696 0.05538 0.08812 C 0.07118 0.09852 0.05225 0.09112 0.06771 0.09621 C 0.07309 0.10107 0.07847 0.10176 0.08455 0.10454 C 0.11909 0.09182 0.15191 0.07933 0.18767 0.07563 C 0.19826 0.07308 0.20312 0.06707 0.2092 0.05528 C 0.21232 0.04279 0.2217 0.03307 0.2276 0.02244 C 0.22968 0.01457 0.23437 0.01133 0.2368 0.00393 C 0.24114 -0.00902 0.24444 -0.0222 0.24913 -0.03492 C 0.25243 -0.04417 0.25538 -0.05411 0.26302 -0.05758 C 0.26458 -0.0562 0.26597 -0.05458 0.26771 -0.05342 C 0.26909 -0.05249 0.27118 -0.05273 0.27222 -0.05134 C 0.27587 -0.04648 0.27795 -0.03978 0.28142 -0.03492 " pathEditMode="relative" ptsTypes="ffffffffffffffffA">
                                      <p:cBhvr>
                                        <p:cTn id="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6 4.16281E-7 C -0.06146 -0.01272 -0.12292 -0.02544 -0.14618 -0.03261 " pathEditMode="relative" ptsTypes="aA">
                                      <p:cBhvr>
                                        <p:cTn id="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4444E-6 -1.40611E-6 C -0.01737 -0.00138 -0.0224 -1.40611E-6 -0.03542 -0.00578 C -0.04896 -0.02382 -0.05469 -0.03908 -0.06476 -0.0592 C -0.06824 -0.074 -0.0658 -0.06799 -0.07084 -0.0777 C -0.07449 -0.0925 -0.07205 -0.08626 -0.07709 -0.0962 C -0.07917 -0.10569 -0.08126 -0.11494 -0.08317 -0.12488 C -0.08403 -0.12904 -0.08525 -0.13274 -0.08629 -0.13714 C -0.08681 -0.13922 -0.08907 -0.14061 -0.08924 -0.14338 C -0.09011 -0.15217 -0.08924 -0.16096 -0.08924 -0.16975 " pathEditMode="relative" ptsTypes="ffffffffA">
                                      <p:cBhvr>
                                        <p:cTn id="2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876E-7 C 0.01563 -0.00902 0.02622 -0.01041 0.04306 -0.01226 C 0.05295 -0.01481 0.06545 -0.01689 0.07396 -0.02452 C 0.07396 -0.02452 0.09271 -0.04418 0.09549 -0.0451 C 0.10313 -0.04765 0.09965 -0.04626 0.10625 -0.04926 C 0.11302 -0.05828 0.12118 -0.07285 0.12934 -0.08002 C 0.13438 -0.08442 0.14028 -0.08858 0.14462 -0.09436 " pathEditMode="relative" ptsTypes="ffffffA">
                                      <p:cBhvr>
                                        <p:cTn id="2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122 0.01134 C -0.00712 -0.00462 -0.01076 -0.01225 -0.02118 -0.02358 C -0.02674 -0.04486 -0.04687 -0.05712 -0.06111 -0.0666 C -0.06493 -0.06914 -0.06944 -0.06891 -0.07344 -0.07076 C -0.09809 -0.06776 -0.11337 -0.06591 -0.14115 -0.06452 C -0.14792 -0.06221 -0.15451 -0.05943 -0.16111 -0.05642 C -0.16302 -0.04879 -0.16267 -0.05226 -0.16267 -0.04602 " pathEditMode="relative" ptsTypes="ffffffA">
                                      <p:cBhvr>
                                        <p:cTn id="2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05556E-6 -2.77521E-7 C -0.00087 -0.00555 -0.00191 -0.01087 -0.00295 -0.01642 C -0.00729 -0.03816 -0.00278 -0.06152 -0.00139 -0.08395 C -0.00087 -0.09181 0.00798 -0.11101 0.01232 -0.11471 C 0.02205 -0.1228 0.03732 -0.12442 0.04791 -0.12905 C 0.05555 -0.13599 0.05382 -0.13159 0.0493 -0.14963 C 0.04462 -0.16767 0.0335 -0.1797 0.01996 -0.18432 C -0.00174 -0.18132 -0.00677 -0.17646 -0.02292 -0.15773 C -0.02552 -0.15495 -0.02778 -0.15194 -0.03056 -0.14963 C -0.03577 -0.14524 -0.04601 -0.13714 -0.04601 -0.13714 C -0.04723 -0.13437 -0.04757 -0.13113 -0.04913 -0.12905 C -0.05018 -0.12766 -0.05278 -0.12835 -0.05365 -0.12697 C -0.05486 -0.12558 -0.05417 -0.12257 -0.05521 -0.12095 C -0.0566 -0.1191 -0.05834 -0.11818 -0.0599 -0.11679 C -0.0665 -0.10453 -0.06684 -0.0976 -0.07674 -0.09413 C -0.08212 -0.08719 -0.08785 -0.08326 -0.09375 -0.07771 C -0.09879 -0.07308 -0.10278 -0.06638 -0.10747 -0.06152 C -0.11389 -0.05504 -0.11736 -0.05366 -0.12292 -0.04718 C -0.12865 -0.04047 -0.13368 -0.03423 -0.13993 -0.02868 C -0.14445 -0.01897 -0.15191 -0.01318 -0.15834 -0.00601 C -0.16302 -0.00093 -0.16736 0.00578 -0.1724 0.01041 C -0.18264 0.02035 -0.19705 0.02451 -0.2092 0.02868 C -0.23368 0.037 -0.20591 0.02868 -0.22448 0.037 C -0.22986 0.03931 -0.24184 0.04047 -0.24601 0.04093 C -0.25886 0.04533 -0.25417 0.0451 -0.2599 0.0451 " pathEditMode="relative" ptsTypes="ffffffffffffffffffffffffA">
                                      <p:cBhvr>
                                        <p:cTn id="2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22222E-6 5.06938E-6 C -0.0033 0.0125 -0.00556 0.02337 -0.01077 0.0347 C -0.0132 0.04765 -0.01788 0.05945 -0.02153 0.0717 C -0.02361 0.07818 -0.02413 0.08558 -0.02622 0.09205 C -0.03004 0.10431 -0.03386 0.11634 -0.03698 0.12906 C -0.03959 0.1397 -0.04236 0.16051 -0.05226 0.16375 C -0.05486 0.16444 -0.05747 0.16375 -0.06007 0.16375 " pathEditMode="relative" ptsTypes="ffffffA">
                                      <p:cBhvr>
                                        <p:cTn id="3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-5.55042E-7 C -0.01459 0.02752 -0.00695 0.01388 -0.0231 0.04094 C -0.03039 0.05296 -0.03994 0.06221 -0.04757 0.07378 C -0.05869 0.09066 -0.05313 0.08441 -0.06303 0.09413 C -0.06667 0.10384 -0.07101 0.10708 -0.07691 0.11471 C -0.07987 0.1265 -0.07639 0.11587 -0.08299 0.12697 C -0.09132 0.14107 -0.09931 0.16836 -0.11233 0.17415 C -0.13212 0.19149 -0.15678 0.19843 -0.18004 0.20282 C -0.19862 0.21115 -0.21928 0.21277 -0.23837 0.21924 C -0.2481 0.22248 -0.26511 0.23335 -0.27379 0.23358 C -0.29271 0.23428 -0.31181 0.23497 -0.33073 0.23566 C -0.34688 0.2389 -0.3625 0.24445 -0.37848 0.24792 C -0.3856 0.25116 -0.40209 0.24792 -0.40764 0.24792 " pathEditMode="relative" ptsTypes="ffffffffffffA">
                                      <p:cBhvr>
                                        <p:cTn id="3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-7.04903E-6 C -0.00851 0.01387 -0.01927 0.02497 -0.02778 0.03908 C -0.02917 0.04139 -0.02951 0.04486 -0.0309 0.04717 C -0.03889 0.05989 -0.05 0.07053 -0.05538 0.08602 C -0.05747 0.09204 -0.05833 0.09851 -0.06007 0.10453 C -0.06285 0.11424 -0.06927 0.1332 -0.06927 0.1332 C -0.07274 0.1561 -0.07847 0.17899 -0.08472 0.20096 C -0.08698 0.2086 -0.08698 0.21831 -0.08924 0.22548 C -0.09063 0.2301 -0.09549 0.23774 -0.09549 0.23774 C -0.10104 0.26734 -0.09774 0.29948 -0.1 0.33001 C -0.10139 0.34851 -0.10139 0.36725 -0.10469 0.38528 C -0.10695 0.39708 -0.1092 0.41003 -0.1092 0.42229 " pathEditMode="relative" ptsTypes="fffffffffffA">
                                      <p:cBhvr>
                                        <p:cTn id="3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3.52451E-6 C 0.00208 0.0141 0.00555 0.02821 0.01076 0.04093 C 0.01336 0.04741 0.01735 0.05296 0.01996 0.05943 C 0.02256 0.06614 0.02638 0.07469 0.03072 0.07978 C 0.03489 0.08464 0.04079 0.08672 0.04461 0.09204 C 0.05034 0.0999 0.04704 0.09736 0.05381 0.10037 C 0.0651 0.1154 0.08663 0.11725 0.10156 0.12072 C 0.10242 0.12141 0.11024 0.12719 0.11232 0.12696 C 0.11649 0.1265 0.12048 0.12465 0.12447 0.1228 C 0.12603 0.1221 0.1276 0.12118 0.12916 0.12072 C 0.13315 0.11979 0.13732 0.11956 0.14149 0.11887 C 0.14409 0.11771 0.14913 0.11609 0.15069 0.11262 C 0.15242 0.10892 0.15277 0.10453 0.15381 0.10037 C 0.15503 0.09574 0.15867 0.09273 0.15989 0.08811 C 0.16041 0.08603 0.16093 0.08395 0.16145 0.08186 C 0.16319 0.06336 0.16301 0.07099 0.16301 0.05943 " pathEditMode="relative" ptsTypes="fffffffffffffffA">
                                      <p:cBhvr>
                                        <p:cTn id="3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72222E-6 -2.53469E-6 C 0.02204 -0.00763 0.04531 -0.00231 0.0677 0.00208 C 0.07569 0.0074 0.08541 0.01272 0.09218 0.02058 C 0.09843 0.02775 0.10191 0.03562 0.10763 0.04302 C 0.11006 0.0525 0.11423 0.05782 0.1184 0.06568 C 0.12204 0.07216 0.12309 0.08048 0.12447 0.08811 C 0.12413 0.09505 0.12291 0.13159 0.11371 0.13529 C 0.10833 0.1376 0.10243 0.1376 0.09687 0.13945 C 0.0743 0.1383 0.06545 0.14431 0.05069 0.13113 C 0.04635 0.11448 0.04756 0.10661 0.04756 0.08603 " pathEditMode="relative" ptsTypes="fffffffffA">
                                      <p:cBhvr>
                                        <p:cTn id="3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repeatCount="400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1.26735E-6 C 0.00157 0.02983 0.004 0.05365 0.01077 0.08187 C 0.01337 0.0925 0.01372 0.10337 0.01841 0.11262 C 0.02136 0.12835 0.03039 0.12858 0.03837 0.13922 C 0.04115 0.14292 0.04393 0.14755 0.04775 0.14963 C 0.05122 0.15148 0.05504 0.15194 0.05851 0.15356 C 0.06007 0.15286 0.06198 0.1531 0.06303 0.15148 C 0.06424 0.1494 0.06389 0.14593 0.06459 0.14338 C 0.06615 0.13783 0.06841 0.1339 0.07084 0.12904 C 0.07309 0.11864 0.07796 0.10823 0.0816 0.09829 C 0.08264 0.0821 0.08629 0.06336 0.08299 0.04718 C 0.08195 0.04163 0.07778 0.03885 0.07535 0.03469 C 0.06719 0.02058 0.07344 0.02243 0.06459 0.02243 " pathEditMode="relative" ptsTypes="ffffffffffffA">
                                      <p:cBhvr>
                                        <p:cTn id="4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4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46068E-6 C 0.00781 0.0155 0.02292 0.0148 0.03542 0.01642 C 0.04097 0.01897 0.04497 0.02267 0.05087 0.02452 C 0.05399 0.02729 0.05695 0.03007 0.06007 0.03284 C 0.06528 0.03747 0.06701 0.04464 0.0724 0.04926 C 0.0757 0.06198 0.07153 0.04834 0.07847 0.06152 C 0.08299 0.07008 0.08629 0.08095 0.09236 0.08812 C 0.10104 0.09829 0.11372 0.10615 0.12465 0.11055 C 0.12899 0.11425 0.13177 0.11679 0.13698 0.11679 " pathEditMode="relative" rAng="0" ptsTypes="ffffffffA">
                                      <p:cBhvr>
                                        <p:cTn id="4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630</Words>
  <Application>Microsoft Office PowerPoint</Application>
  <PresentationFormat>On-screen Show (4:3)</PresentationFormat>
  <Paragraphs>211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The End!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Nicole!</dc:creator>
  <cp:lastModifiedBy>Nicole!</cp:lastModifiedBy>
  <cp:revision>68</cp:revision>
  <dcterms:created xsi:type="dcterms:W3CDTF">2010-05-08T21:37:04Z</dcterms:created>
  <dcterms:modified xsi:type="dcterms:W3CDTF">2010-05-10T03:55:36Z</dcterms:modified>
</cp:coreProperties>
</file>